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65">
          <p15:clr>
            <a:srgbClr val="A4A3A4"/>
          </p15:clr>
        </p15:guide>
        <p15:guide id="2" pos="317">
          <p15:clr>
            <a:srgbClr val="A4A3A4"/>
          </p15:clr>
        </p15:guide>
        <p15:guide id="3" orient="horz" pos="326">
          <p15:clr>
            <a:srgbClr val="A4A3A4"/>
          </p15:clr>
        </p15:guide>
        <p15:guide id="4" orient="horz" pos="3274">
          <p15:clr>
            <a:srgbClr val="A4A3A4"/>
          </p15:clr>
        </p15:guide>
        <p15:guide id="5" orient="horz" pos="575">
          <p15:clr>
            <a:srgbClr val="A4A3A4"/>
          </p15:clr>
        </p15:guide>
        <p15:guide id="6" pos="5329">
          <p15:clr>
            <a:srgbClr val="A4A3A4"/>
          </p15:clr>
        </p15:guide>
        <p15:guide id="7" pos="431">
          <p15:clr>
            <a:srgbClr val="A4A3A4"/>
          </p15:clr>
        </p15:guide>
        <p15:guide id="8" orient="horz" pos="1052">
          <p15:clr>
            <a:srgbClr val="A4A3A4"/>
          </p15:clr>
        </p15:guide>
        <p15:guide id="9" pos="2676">
          <p15:clr>
            <a:srgbClr val="A4A3A4"/>
          </p15:clr>
        </p15:guide>
        <p15:guide id="10" pos="771">
          <p15:clr>
            <a:srgbClr val="A4A3A4"/>
          </p15:clr>
        </p15:guide>
        <p15:guide id="11" orient="horz" pos="439">
          <p15:clr>
            <a:srgbClr val="A4A3A4"/>
          </p15:clr>
        </p15:guide>
        <p15:guide id="12" pos="3107">
          <p15:clr>
            <a:srgbClr val="A4A3A4"/>
          </p15:clr>
        </p15:guide>
        <p15:guide id="13" pos="2494">
          <p15:clr>
            <a:srgbClr val="A4A3A4"/>
          </p15:clr>
        </p15:guide>
        <p15:guide id="14" pos="2903">
          <p15:clr>
            <a:srgbClr val="A4A3A4"/>
          </p15:clr>
        </p15:guide>
        <p15:guide id="15" pos="2404">
          <p15:clr>
            <a:srgbClr val="A4A3A4"/>
          </p15:clr>
        </p15:guide>
      </p15:sldGuideLst>
    </p:ext>
    <p:ext uri="GoogleSlidesCustomDataVersion2">
      <go:slidesCustomData xmlns:go="http://customooxmlschemas.google.com/" r:id="rId23" roundtripDataSignature="AMtx7mjrDphv17tSuwi6lWT46XbIXAc5y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65"/>
        <p:guide pos="317"/>
        <p:guide pos="326" orient="horz"/>
        <p:guide pos="3274" orient="horz"/>
        <p:guide pos="575" orient="horz"/>
        <p:guide pos="5329"/>
        <p:guide pos="431"/>
        <p:guide pos="1052" orient="horz"/>
        <p:guide pos="2676"/>
        <p:guide pos="771"/>
        <p:guide pos="439" orient="horz"/>
        <p:guide pos="3107"/>
        <p:guide pos="2494"/>
        <p:guide pos="2903"/>
        <p:guide pos="240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jpg>
</file>

<file path=ppt/media/image14.jpg>
</file>

<file path=ppt/media/image15.png>
</file>

<file path=ppt/media/image16.jpg>
</file>

<file path=ppt/media/image17.jpg>
</file>

<file path=ppt/media/image19.png>
</file>

<file path=ppt/media/image2.png>
</file>

<file path=ppt/media/image20.png>
</file>

<file path=ppt/media/image21.jpg>
</file>

<file path=ppt/media/image23.png>
</file>

<file path=ppt/media/image25.jp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PE"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 name="Shape 17"/>
        <p:cNvGrpSpPr/>
        <p:nvPr/>
      </p:nvGrpSpPr>
      <p:grpSpPr>
        <a:xfrm>
          <a:off x="0" y="0"/>
          <a:ext cx="0" cy="0"/>
          <a:chOff x="0" y="0"/>
          <a:chExt cx="0" cy="0"/>
        </a:xfrm>
      </p:grpSpPr>
      <p:sp>
        <p:nvSpPr>
          <p:cNvPr id="18" name="Google Shape;18;p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 name="Google Shape;19;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 name="Google Shape;20;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8" name="Google Shape;108;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 name="Google Shape;109;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p1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 name="Google Shape;131;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09550" lvl="0" marL="285750" rtl="0" algn="just">
              <a:spcBef>
                <a:spcPts val="0"/>
              </a:spcBef>
              <a:spcAft>
                <a:spcPts val="0"/>
              </a:spcAft>
              <a:buClr>
                <a:schemeClr val="dk1"/>
              </a:buClr>
              <a:buSzPts val="1200"/>
              <a:buFont typeface="Arial"/>
              <a:buNone/>
            </a:pPr>
            <a:r>
              <a:t/>
            </a:r>
            <a:endParaRPr/>
          </a:p>
        </p:txBody>
      </p:sp>
      <p:sp>
        <p:nvSpPr>
          <p:cNvPr id="132" name="Google Shape;132;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3" name="Google Shape;143;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09550" lvl="0" marL="285750" rtl="0" algn="just">
              <a:spcBef>
                <a:spcPts val="0"/>
              </a:spcBef>
              <a:spcAft>
                <a:spcPts val="0"/>
              </a:spcAft>
              <a:buClr>
                <a:schemeClr val="dk1"/>
              </a:buClr>
              <a:buSzPts val="1200"/>
              <a:buFont typeface="Arial"/>
              <a:buNone/>
            </a:pPr>
            <a:r>
              <a:t/>
            </a:r>
            <a:endParaRPr/>
          </a:p>
        </p:txBody>
      </p:sp>
      <p:sp>
        <p:nvSpPr>
          <p:cNvPr id="144" name="Google Shape;144;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p1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p1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1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 name="Google Shape;31;p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 name="Google Shape;3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 name="Google Shape;4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 name="Google Shape;52;p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 name="Google Shape;5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85750" lvl="0" marL="285750" rtl="0" algn="just">
              <a:spcBef>
                <a:spcPts val="0"/>
              </a:spcBef>
              <a:spcAft>
                <a:spcPts val="0"/>
              </a:spcAft>
              <a:buClr>
                <a:schemeClr val="dk1"/>
              </a:buClr>
              <a:buSzPts val="1200"/>
              <a:buFont typeface="Arial"/>
              <a:buChar char="•"/>
            </a:pPr>
            <a:r>
              <a:rPr lang="es-PE"/>
              <a:t>Tratados comerciales : Favorecen la exportación e importación de productos.</a:t>
            </a:r>
            <a:endParaRPr/>
          </a:p>
          <a:p>
            <a:pPr indent="-285750" lvl="0" marL="285750" rtl="0" algn="just">
              <a:spcBef>
                <a:spcPts val="0"/>
              </a:spcBef>
              <a:spcAft>
                <a:spcPts val="0"/>
              </a:spcAft>
              <a:buClr>
                <a:schemeClr val="dk1"/>
              </a:buClr>
              <a:buSzPts val="1200"/>
              <a:buFont typeface="Arial"/>
              <a:buChar char="•"/>
            </a:pPr>
            <a:r>
              <a:rPr lang="es-PE"/>
              <a:t>Leyes sobre impuestos : Pueden afectar los costos y las ganancias de las empresas.</a:t>
            </a:r>
            <a:endParaRPr/>
          </a:p>
          <a:p>
            <a:pPr indent="-285750" lvl="0" marL="285750" rtl="0" algn="just">
              <a:spcBef>
                <a:spcPts val="0"/>
              </a:spcBef>
              <a:spcAft>
                <a:spcPts val="0"/>
              </a:spcAft>
              <a:buClr>
                <a:schemeClr val="dk1"/>
              </a:buClr>
              <a:buSzPts val="1200"/>
              <a:buFont typeface="Arial"/>
              <a:buChar char="•"/>
            </a:pPr>
            <a:r>
              <a:rPr lang="es-PE"/>
              <a:t>Leyes sobre sueldo mínimo: Afectan la competitividad de las empresas.</a:t>
            </a:r>
            <a:endParaRPr/>
          </a:p>
          <a:p>
            <a:pPr indent="-285750" lvl="0" marL="285750" rtl="0" algn="just">
              <a:spcBef>
                <a:spcPts val="0"/>
              </a:spcBef>
              <a:spcAft>
                <a:spcPts val="0"/>
              </a:spcAft>
              <a:buClr>
                <a:schemeClr val="dk1"/>
              </a:buClr>
              <a:buSzPts val="1200"/>
              <a:buFont typeface="Arial"/>
              <a:buChar char="•"/>
            </a:pPr>
            <a:r>
              <a:rPr lang="es-PE"/>
              <a:t>Respeto al estado de derecho : No se modifican las leyes de manera arbitraria.</a:t>
            </a:r>
            <a:endParaRPr/>
          </a:p>
          <a:p>
            <a:pPr indent="-285750" lvl="0" marL="285750" rtl="0" algn="just">
              <a:spcBef>
                <a:spcPts val="0"/>
              </a:spcBef>
              <a:spcAft>
                <a:spcPts val="0"/>
              </a:spcAft>
              <a:buClr>
                <a:schemeClr val="dk1"/>
              </a:buClr>
              <a:buSzPts val="1200"/>
              <a:buFont typeface="Arial"/>
              <a:buChar char="•"/>
            </a:pPr>
            <a:r>
              <a:rPr lang="es-PE"/>
              <a:t>Estabilidad democrática : El respeto a la democracia que brinda garantías a la población y empresas.</a:t>
            </a:r>
            <a:endParaRPr/>
          </a:p>
          <a:p>
            <a:pPr indent="0" lvl="0" marL="0" rtl="0" algn="l">
              <a:spcBef>
                <a:spcPts val="0"/>
              </a:spcBef>
              <a:spcAft>
                <a:spcPts val="0"/>
              </a:spcAft>
              <a:buNone/>
            </a:pPr>
            <a:r>
              <a:t/>
            </a:r>
            <a:endParaRPr/>
          </a:p>
        </p:txBody>
      </p:sp>
      <p:sp>
        <p:nvSpPr>
          <p:cNvPr id="60" name="Google Shape;60;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 name="Google Shape;6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None/>
            </a:pPr>
            <a:r>
              <a:t/>
            </a:r>
            <a:endParaRPr/>
          </a:p>
          <a:p>
            <a:pPr indent="-285750" lvl="0" marL="285750" rtl="0" algn="just">
              <a:spcBef>
                <a:spcPts val="0"/>
              </a:spcBef>
              <a:spcAft>
                <a:spcPts val="0"/>
              </a:spcAft>
              <a:buClr>
                <a:schemeClr val="dk1"/>
              </a:buClr>
              <a:buSzPts val="1200"/>
              <a:buFont typeface="Arial"/>
              <a:buChar char="•"/>
            </a:pPr>
            <a:r>
              <a:rPr lang="es-PE"/>
              <a:t>Tasa de desempleo: Menor cantidad de dinero en la economía</a:t>
            </a:r>
            <a:endParaRPr/>
          </a:p>
          <a:p>
            <a:pPr indent="-285750" lvl="0" marL="285750" rtl="0" algn="just">
              <a:spcBef>
                <a:spcPts val="0"/>
              </a:spcBef>
              <a:spcAft>
                <a:spcPts val="0"/>
              </a:spcAft>
              <a:buClr>
                <a:schemeClr val="dk1"/>
              </a:buClr>
              <a:buSzPts val="1200"/>
              <a:buFont typeface="Arial"/>
              <a:buChar char="•"/>
            </a:pPr>
            <a:r>
              <a:rPr lang="es-PE"/>
              <a:t>Tasa de inflación: Reduce la capacidad adquisitiva. </a:t>
            </a:r>
            <a:endParaRPr/>
          </a:p>
          <a:p>
            <a:pPr indent="-285750" lvl="0" marL="285750" rtl="0" algn="just">
              <a:spcBef>
                <a:spcPts val="0"/>
              </a:spcBef>
              <a:spcAft>
                <a:spcPts val="0"/>
              </a:spcAft>
              <a:buClr>
                <a:schemeClr val="dk1"/>
              </a:buClr>
              <a:buSzPts val="1200"/>
              <a:buFont typeface="Arial"/>
              <a:buChar char="•"/>
            </a:pPr>
            <a:r>
              <a:rPr lang="es-PE"/>
              <a:t>Confianza del consumidor y del inversor: Permite que se endeuden a mediano y largo plazo.</a:t>
            </a:r>
            <a:endParaRPr/>
          </a:p>
          <a:p>
            <a:pPr indent="-285750" lvl="0" marL="285750" rtl="0" algn="just">
              <a:spcBef>
                <a:spcPts val="0"/>
              </a:spcBef>
              <a:spcAft>
                <a:spcPts val="0"/>
              </a:spcAft>
              <a:buClr>
                <a:schemeClr val="dk1"/>
              </a:buClr>
              <a:buSzPts val="1200"/>
              <a:buFont typeface="Arial"/>
              <a:buChar char="•"/>
            </a:pPr>
            <a:r>
              <a:rPr lang="es-PE"/>
              <a:t>Tipo de cambio de moneda: Afecta a la exportación e importación.</a:t>
            </a:r>
            <a:endParaRPr/>
          </a:p>
          <a:p>
            <a:pPr indent="-285750" lvl="0" marL="285750" rtl="0" algn="just">
              <a:spcBef>
                <a:spcPts val="0"/>
              </a:spcBef>
              <a:spcAft>
                <a:spcPts val="0"/>
              </a:spcAft>
              <a:buClr>
                <a:schemeClr val="dk1"/>
              </a:buClr>
              <a:buSzPts val="1200"/>
              <a:buFont typeface="Arial"/>
              <a:buChar char="•"/>
            </a:pPr>
            <a:r>
              <a:rPr lang="es-PE"/>
              <a:t>Crecimiento del PBI: Indica el crecimiento de la economía </a:t>
            </a:r>
            <a:endParaRPr/>
          </a:p>
          <a:p>
            <a:pPr indent="-285750" lvl="0" marL="285750" rtl="0" algn="just">
              <a:spcBef>
                <a:spcPts val="0"/>
              </a:spcBef>
              <a:spcAft>
                <a:spcPts val="0"/>
              </a:spcAft>
              <a:buClr>
                <a:schemeClr val="dk1"/>
              </a:buClr>
              <a:buSzPts val="1200"/>
              <a:buFont typeface="Arial"/>
              <a:buChar char="•"/>
            </a:pPr>
            <a:r>
              <a:rPr lang="es-PE"/>
              <a:t>Tasas de interés: Fomentan o desmotivan el desarrollo de empresas.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8" name="Google Shape;68;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 name="Google Shape;7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1200"/>
              <a:buFont typeface="Arial"/>
              <a:buChar char="•"/>
            </a:pPr>
            <a:r>
              <a:rPr lang="es-PE"/>
              <a:t>Modas : Afectan la compra de productos y servicios.</a:t>
            </a:r>
            <a:endParaRPr/>
          </a:p>
          <a:p>
            <a:pPr indent="-285750" lvl="0" marL="285750" rtl="0" algn="just">
              <a:spcBef>
                <a:spcPts val="0"/>
              </a:spcBef>
              <a:spcAft>
                <a:spcPts val="0"/>
              </a:spcAft>
              <a:buClr>
                <a:schemeClr val="dk1"/>
              </a:buClr>
              <a:buSzPts val="1200"/>
              <a:buFont typeface="Arial"/>
              <a:buChar char="•"/>
            </a:pPr>
            <a:r>
              <a:rPr lang="es-PE"/>
              <a:t>Tendencias de consumo: Como el aumento de las compras a crédito o por internet.</a:t>
            </a:r>
            <a:endParaRPr/>
          </a:p>
          <a:p>
            <a:pPr indent="-285750" lvl="0" marL="285750" rtl="0" algn="just">
              <a:spcBef>
                <a:spcPts val="0"/>
              </a:spcBef>
              <a:spcAft>
                <a:spcPts val="0"/>
              </a:spcAft>
              <a:buClr>
                <a:schemeClr val="dk1"/>
              </a:buClr>
              <a:buSzPts val="1200"/>
              <a:buFont typeface="Arial"/>
              <a:buChar char="•"/>
            </a:pPr>
            <a:r>
              <a:rPr lang="es-PE"/>
              <a:t>Cambios en el tamaño de la población y distribución  por edades: Muestra como la composición de la población puede afectar  a la empresa. </a:t>
            </a:r>
            <a:endParaRPr/>
          </a:p>
          <a:p>
            <a:pPr indent="-285750" lvl="0" marL="285750" rtl="0" algn="just">
              <a:spcBef>
                <a:spcPts val="0"/>
              </a:spcBef>
              <a:spcAft>
                <a:spcPts val="0"/>
              </a:spcAft>
              <a:buClr>
                <a:schemeClr val="dk1"/>
              </a:buClr>
              <a:buSzPts val="1200"/>
              <a:buFont typeface="Arial"/>
              <a:buChar char="•"/>
            </a:pPr>
            <a:r>
              <a:rPr lang="es-PE"/>
              <a:t>Modos de pensamiento : Mayor conciencia por la ecología y aumento de compra de productos amigables con el medio ambiente.</a:t>
            </a:r>
            <a:endParaRPr/>
          </a:p>
          <a:p>
            <a:pPr indent="0" lvl="0" marL="0" rtl="0" algn="l">
              <a:spcBef>
                <a:spcPts val="0"/>
              </a:spcBef>
              <a:spcAft>
                <a:spcPts val="0"/>
              </a:spcAft>
              <a:buNone/>
            </a:pPr>
            <a:r>
              <a:t/>
            </a:r>
            <a:endParaRPr/>
          </a:p>
        </p:txBody>
      </p:sp>
      <p:sp>
        <p:nvSpPr>
          <p:cNvPr id="75" name="Google Shape;7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 name="Google Shape;8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85750" lvl="0" marL="285750" rtl="0" algn="just">
              <a:spcBef>
                <a:spcPts val="0"/>
              </a:spcBef>
              <a:spcAft>
                <a:spcPts val="0"/>
              </a:spcAft>
              <a:buClr>
                <a:schemeClr val="dk1"/>
              </a:buClr>
              <a:buSzPts val="1200"/>
              <a:buFont typeface="Arial"/>
              <a:buChar char="•"/>
            </a:pPr>
            <a:r>
              <a:rPr lang="es-PE"/>
              <a:t>Infraestructuras: La condición en la que están las carreteras, puertos, aeropuertos, hospitales, educación, sistema de salud, comunicaciones, etc. </a:t>
            </a:r>
            <a:endParaRPr/>
          </a:p>
          <a:p>
            <a:pPr indent="-285750" lvl="0" marL="285750" rtl="0" algn="just">
              <a:spcBef>
                <a:spcPts val="0"/>
              </a:spcBef>
              <a:spcAft>
                <a:spcPts val="0"/>
              </a:spcAft>
              <a:buClr>
                <a:schemeClr val="dk1"/>
              </a:buClr>
              <a:buSzPts val="1200"/>
              <a:buFont typeface="Arial"/>
              <a:buChar char="•"/>
            </a:pPr>
            <a:r>
              <a:rPr lang="es-PE"/>
              <a:t>Productividad industrial: Que tanto influye la tecnología en la producción de las empresas.</a:t>
            </a:r>
            <a:endParaRPr/>
          </a:p>
          <a:p>
            <a:pPr indent="-285750" lvl="0" marL="285750" rtl="0" algn="just">
              <a:spcBef>
                <a:spcPts val="0"/>
              </a:spcBef>
              <a:spcAft>
                <a:spcPts val="0"/>
              </a:spcAft>
              <a:buClr>
                <a:schemeClr val="dk1"/>
              </a:buClr>
              <a:buSzPts val="1200"/>
              <a:buFont typeface="Arial"/>
              <a:buChar char="•"/>
            </a:pPr>
            <a:r>
              <a:rPr lang="es-PE"/>
              <a:t>Accesibilidad de la infraestructura: Costos de la tecnología o innovaciones tecnológicas.</a:t>
            </a:r>
            <a:endParaRPr/>
          </a:p>
          <a:p>
            <a:pPr indent="-285750" lvl="0" marL="285750" rtl="0" algn="just">
              <a:spcBef>
                <a:spcPts val="0"/>
              </a:spcBef>
              <a:spcAft>
                <a:spcPts val="0"/>
              </a:spcAft>
              <a:buClr>
                <a:schemeClr val="dk1"/>
              </a:buClr>
              <a:buSzPts val="1200"/>
              <a:buFont typeface="Arial"/>
              <a:buChar char="•"/>
            </a:pPr>
            <a:r>
              <a:rPr lang="es-PE"/>
              <a:t>Ciclo de vida: Velocidad de la obsolescencia tecnológica </a:t>
            </a:r>
            <a:endParaRPr/>
          </a:p>
          <a:p>
            <a:pPr indent="-285750" lvl="0" marL="285750" rtl="0" algn="just">
              <a:spcBef>
                <a:spcPts val="0"/>
              </a:spcBef>
              <a:spcAft>
                <a:spcPts val="0"/>
              </a:spcAft>
              <a:buClr>
                <a:schemeClr val="dk1"/>
              </a:buClr>
              <a:buSzPts val="1200"/>
              <a:buFont typeface="Arial"/>
              <a:buChar char="•"/>
            </a:pPr>
            <a:r>
              <a:rPr lang="es-PE"/>
              <a:t>Impacto y alcance de internet : Cantidad de población que accede a internet y su impacto en las empresas.</a:t>
            </a:r>
            <a:endParaRPr sz="1050"/>
          </a:p>
          <a:p>
            <a:pPr indent="0" lvl="0" marL="0" rtl="0" algn="l">
              <a:spcBef>
                <a:spcPts val="0"/>
              </a:spcBef>
              <a:spcAft>
                <a:spcPts val="0"/>
              </a:spcAft>
              <a:buNone/>
            </a:pPr>
            <a:r>
              <a:t/>
            </a:r>
            <a:endParaRPr/>
          </a:p>
        </p:txBody>
      </p:sp>
      <p:sp>
        <p:nvSpPr>
          <p:cNvPr id="83" name="Google Shape;8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 name="Google Shape;10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85750" lvl="0" marL="285750" rtl="0" algn="just">
              <a:spcBef>
                <a:spcPts val="0"/>
              </a:spcBef>
              <a:spcAft>
                <a:spcPts val="0"/>
              </a:spcAft>
              <a:buClr>
                <a:schemeClr val="dk1"/>
              </a:buClr>
              <a:buSzPts val="1200"/>
              <a:buFont typeface="Arial"/>
              <a:buChar char="•"/>
            </a:pPr>
            <a:r>
              <a:rPr lang="es-PE"/>
              <a:t>Posibles fenómenos climáticos: Fenómeno del niño y efectos, calentamiento global, etc.</a:t>
            </a:r>
            <a:endParaRPr/>
          </a:p>
          <a:p>
            <a:pPr indent="-285750" lvl="0" marL="285750" rtl="0" algn="just">
              <a:spcBef>
                <a:spcPts val="0"/>
              </a:spcBef>
              <a:spcAft>
                <a:spcPts val="0"/>
              </a:spcAft>
              <a:buClr>
                <a:schemeClr val="dk1"/>
              </a:buClr>
              <a:buSzPts val="1200"/>
              <a:buFont typeface="Arial"/>
              <a:buChar char="•"/>
            </a:pPr>
            <a:r>
              <a:rPr lang="es-PE"/>
              <a:t>Plagas , enfermedades : Pueden afectar la producción o el consumo de determinados productos. </a:t>
            </a:r>
            <a:endParaRPr/>
          </a:p>
          <a:p>
            <a:pPr indent="-285750" lvl="0" marL="285750" rtl="0" algn="just">
              <a:spcBef>
                <a:spcPts val="0"/>
              </a:spcBef>
              <a:spcAft>
                <a:spcPts val="0"/>
              </a:spcAft>
              <a:buClr>
                <a:schemeClr val="dk1"/>
              </a:buClr>
              <a:buSzPts val="1200"/>
              <a:buFont typeface="Arial"/>
              <a:buChar char="•"/>
            </a:pPr>
            <a:r>
              <a:rPr lang="es-PE"/>
              <a:t>Impacto de las industrias en el medio ambiente : Contaminación producida por empresas y reacciones de la población. </a:t>
            </a:r>
            <a:endParaRPr/>
          </a:p>
          <a:p>
            <a:pPr indent="-285750" lvl="0" marL="285750" rtl="0" algn="just">
              <a:spcBef>
                <a:spcPts val="0"/>
              </a:spcBef>
              <a:spcAft>
                <a:spcPts val="0"/>
              </a:spcAft>
              <a:buClr>
                <a:schemeClr val="dk1"/>
              </a:buClr>
              <a:buSzPts val="1200"/>
              <a:buFont typeface="Arial"/>
              <a:buChar char="•"/>
            </a:pPr>
            <a:r>
              <a:rPr lang="es-PE"/>
              <a:t>Leyes de protección medioambiental: Pueden afectar los costos de las empresas. </a:t>
            </a:r>
            <a:endParaRPr/>
          </a:p>
        </p:txBody>
      </p:sp>
      <p:sp>
        <p:nvSpPr>
          <p:cNvPr id="101" name="Google Shape;10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PE"/>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4" name="Shape 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p:cSld name="Título y objetos">
    <p:spTree>
      <p:nvGrpSpPr>
        <p:cNvPr id="15" name="Shape 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6" name="Shape 1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19"/>
          <p:cNvGrpSpPr/>
          <p:nvPr/>
        </p:nvGrpSpPr>
        <p:grpSpPr>
          <a:xfrm>
            <a:off x="944054" y="5343295"/>
            <a:ext cx="7804380" cy="215444"/>
            <a:chOff x="944054" y="5343295"/>
            <a:chExt cx="7804380" cy="215444"/>
          </a:xfrm>
        </p:grpSpPr>
        <p:sp>
          <p:nvSpPr>
            <p:cNvPr id="11" name="Google Shape;11;p19"/>
            <p:cNvSpPr txBox="1"/>
            <p:nvPr/>
          </p:nvSpPr>
          <p:spPr>
            <a:xfrm>
              <a:off x="944054" y="5343295"/>
              <a:ext cx="2339102"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PE" sz="800" u="none" cap="none" strike="noStrike">
                  <a:solidFill>
                    <a:srgbClr val="7F7F7F"/>
                  </a:solidFill>
                  <a:latin typeface="Calibri"/>
                  <a:ea typeface="Calibri"/>
                  <a:cs typeface="Calibri"/>
                  <a:sym typeface="Calibri"/>
                </a:rPr>
                <a:t>ANÁLISIS DEL ENTORNO DE NEGOCIOS  •  SESIÓN 05</a:t>
              </a:r>
              <a:endParaRPr sz="800">
                <a:solidFill>
                  <a:srgbClr val="7F7F7F"/>
                </a:solidFill>
                <a:latin typeface="Calibri"/>
                <a:ea typeface="Calibri"/>
                <a:cs typeface="Calibri"/>
                <a:sym typeface="Calibri"/>
              </a:endParaRPr>
            </a:p>
          </p:txBody>
        </p:sp>
        <p:sp>
          <p:nvSpPr>
            <p:cNvPr id="12" name="Google Shape;12;p19"/>
            <p:cNvSpPr/>
            <p:nvPr/>
          </p:nvSpPr>
          <p:spPr>
            <a:xfrm>
              <a:off x="7361516" y="5371562"/>
              <a:ext cx="1386918"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PE" sz="600">
                  <a:solidFill>
                    <a:srgbClr val="7F7F7F"/>
                  </a:solidFill>
                  <a:latin typeface="Calibri"/>
                  <a:ea typeface="Calibri"/>
                  <a:cs typeface="Calibri"/>
                  <a:sym typeface="Calibri"/>
                </a:rPr>
                <a:t>©  ISIL. Todos los derechos reservados</a:t>
              </a:r>
              <a:endParaRPr/>
            </a:p>
          </p:txBody>
        </p:sp>
      </p:grpSp>
      <p:pic>
        <p:nvPicPr>
          <p:cNvPr id="13" name="Google Shape;13;p19"/>
          <p:cNvPicPr preferRelativeResize="0"/>
          <p:nvPr/>
        </p:nvPicPr>
        <p:blipFill rotWithShape="1">
          <a:blip r:embed="rId1">
            <a:alphaModFix amt="20000"/>
          </a:blip>
          <a:srcRect b="0" l="0" r="0" t="0"/>
          <a:stretch/>
        </p:blipFill>
        <p:spPr>
          <a:xfrm>
            <a:off x="495300" y="5322472"/>
            <a:ext cx="448573" cy="25075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4.jp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7.jp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7.jp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1.jp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1.jp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1.jp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jp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5.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3.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jp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 name="Shape 21"/>
        <p:cNvGrpSpPr/>
        <p:nvPr/>
      </p:nvGrpSpPr>
      <p:grpSpPr>
        <a:xfrm>
          <a:off x="0" y="0"/>
          <a:ext cx="0" cy="0"/>
          <a:chOff x="0" y="0"/>
          <a:chExt cx="0" cy="0"/>
        </a:xfrm>
      </p:grpSpPr>
      <p:sp>
        <p:nvSpPr>
          <p:cNvPr id="22" name="Google Shape;22;p1"/>
          <p:cNvSpPr/>
          <p:nvPr/>
        </p:nvSpPr>
        <p:spPr>
          <a:xfrm>
            <a:off x="0" y="0"/>
            <a:ext cx="9144000" cy="5715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pic>
        <p:nvPicPr>
          <p:cNvPr id="23" name="Google Shape;23;p1"/>
          <p:cNvPicPr preferRelativeResize="0"/>
          <p:nvPr/>
        </p:nvPicPr>
        <p:blipFill rotWithShape="1">
          <a:blip r:embed="rId3">
            <a:alphaModFix/>
          </a:blip>
          <a:srcRect b="0" l="0" r="0" t="0"/>
          <a:stretch/>
        </p:blipFill>
        <p:spPr>
          <a:xfrm>
            <a:off x="0" y="0"/>
            <a:ext cx="3248089" cy="5715000"/>
          </a:xfrm>
          <a:prstGeom prst="rect">
            <a:avLst/>
          </a:prstGeom>
          <a:noFill/>
          <a:ln>
            <a:noFill/>
          </a:ln>
        </p:spPr>
      </p:pic>
      <p:sp>
        <p:nvSpPr>
          <p:cNvPr id="24" name="Google Shape;24;p1"/>
          <p:cNvSpPr txBox="1"/>
          <p:nvPr/>
        </p:nvSpPr>
        <p:spPr>
          <a:xfrm>
            <a:off x="3816349" y="1673440"/>
            <a:ext cx="4818253" cy="1157817"/>
          </a:xfrm>
          <a:prstGeom prst="rect">
            <a:avLst/>
          </a:prstGeom>
          <a:noFill/>
          <a:ln>
            <a:noFill/>
          </a:ln>
        </p:spPr>
        <p:txBody>
          <a:bodyPr anchorCtr="0" anchor="t" bIns="0" lIns="0" spcFirstLastPara="1" rIns="0" wrap="square" tIns="0">
            <a:spAutoFit/>
          </a:bodyPr>
          <a:lstStyle/>
          <a:p>
            <a:pPr indent="0" lvl="0" marL="0" marR="0" rtl="0" algn="l">
              <a:lnSpc>
                <a:spcPct val="77000"/>
              </a:lnSpc>
              <a:spcBef>
                <a:spcPts val="0"/>
              </a:spcBef>
              <a:spcAft>
                <a:spcPts val="0"/>
              </a:spcAft>
              <a:buNone/>
            </a:pPr>
            <a:r>
              <a:rPr b="1" lang="es-PE" sz="4800">
                <a:solidFill>
                  <a:schemeClr val="dk1"/>
                </a:solidFill>
                <a:latin typeface="Calibri"/>
                <a:ea typeface="Calibri"/>
                <a:cs typeface="Calibri"/>
                <a:sym typeface="Calibri"/>
              </a:rPr>
              <a:t>ANÁLISIS</a:t>
            </a:r>
            <a:endParaRPr/>
          </a:p>
          <a:p>
            <a:pPr indent="0" lvl="0" marL="0" marR="0" rtl="0" algn="l">
              <a:lnSpc>
                <a:spcPct val="77000"/>
              </a:lnSpc>
              <a:spcBef>
                <a:spcPts val="0"/>
              </a:spcBef>
              <a:spcAft>
                <a:spcPts val="0"/>
              </a:spcAft>
              <a:buNone/>
            </a:pPr>
            <a:r>
              <a:rPr b="1" lang="es-PE" sz="4800">
                <a:solidFill>
                  <a:schemeClr val="dk1"/>
                </a:solidFill>
                <a:latin typeface="Calibri"/>
                <a:ea typeface="Calibri"/>
                <a:cs typeface="Calibri"/>
                <a:sym typeface="Calibri"/>
              </a:rPr>
              <a:t>PESTE</a:t>
            </a:r>
            <a:endParaRPr/>
          </a:p>
        </p:txBody>
      </p:sp>
      <p:sp>
        <p:nvSpPr>
          <p:cNvPr id="25" name="Google Shape;25;p1"/>
          <p:cNvSpPr txBox="1"/>
          <p:nvPr/>
        </p:nvSpPr>
        <p:spPr>
          <a:xfrm>
            <a:off x="6947483" y="1556945"/>
            <a:ext cx="1325661" cy="13234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s-PE" sz="8000">
                <a:solidFill>
                  <a:srgbClr val="15BDAD"/>
                </a:solidFill>
                <a:latin typeface="Calibri"/>
                <a:ea typeface="Calibri"/>
                <a:cs typeface="Calibri"/>
                <a:sym typeface="Calibri"/>
              </a:rPr>
              <a:t>05</a:t>
            </a:r>
            <a:endParaRPr/>
          </a:p>
        </p:txBody>
      </p:sp>
      <p:cxnSp>
        <p:nvCxnSpPr>
          <p:cNvPr id="26" name="Google Shape;26;p1"/>
          <p:cNvCxnSpPr/>
          <p:nvPr/>
        </p:nvCxnSpPr>
        <p:spPr>
          <a:xfrm flipH="1">
            <a:off x="6968507" y="1683793"/>
            <a:ext cx="3" cy="1023258"/>
          </a:xfrm>
          <a:prstGeom prst="straightConnector1">
            <a:avLst/>
          </a:prstGeom>
          <a:noFill/>
          <a:ln cap="flat" cmpd="sng" w="28575">
            <a:solidFill>
              <a:srgbClr val="15BDAD"/>
            </a:solidFill>
            <a:prstDash val="solid"/>
            <a:round/>
            <a:headEnd len="sm" w="sm" type="none"/>
            <a:tailEnd len="sm" w="sm" type="none"/>
          </a:ln>
        </p:spPr>
      </p:cxnSp>
      <p:pic>
        <p:nvPicPr>
          <p:cNvPr id="27" name="Google Shape;27;p1"/>
          <p:cNvPicPr preferRelativeResize="0"/>
          <p:nvPr/>
        </p:nvPicPr>
        <p:blipFill rotWithShape="1">
          <a:blip r:embed="rId4">
            <a:alphaModFix/>
          </a:blip>
          <a:srcRect b="0" l="0" r="2385" t="23217"/>
          <a:stretch/>
        </p:blipFill>
        <p:spPr>
          <a:xfrm rot="10800000">
            <a:off x="-32084" y="2037708"/>
            <a:ext cx="3513634" cy="3673279"/>
          </a:xfrm>
          <a:prstGeom prst="rect">
            <a:avLst/>
          </a:prstGeom>
          <a:noFill/>
          <a:ln>
            <a:noFill/>
          </a:ln>
        </p:spPr>
      </p:pic>
      <p:sp>
        <p:nvSpPr>
          <p:cNvPr id="28" name="Google Shape;28;p1"/>
          <p:cNvSpPr/>
          <p:nvPr/>
        </p:nvSpPr>
        <p:spPr>
          <a:xfrm>
            <a:off x="3816349" y="1387918"/>
            <a:ext cx="2844949" cy="200055"/>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PE" sz="1300">
                <a:solidFill>
                  <a:schemeClr val="dk1"/>
                </a:solidFill>
                <a:latin typeface="Calibri"/>
                <a:ea typeface="Calibri"/>
                <a:cs typeface="Calibri"/>
                <a:sym typeface="Calibri"/>
              </a:rPr>
              <a:t>ANÁLISIS DEL ENTORNO DE NEGOCIOS</a:t>
            </a:r>
            <a:endParaRPr sz="13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0"/>
          <p:cNvSpPr txBox="1"/>
          <p:nvPr/>
        </p:nvSpPr>
        <p:spPr>
          <a:xfrm>
            <a:off x="511153" y="1481887"/>
            <a:ext cx="3736998" cy="221599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METODOLOGÍA DE APLICACIÓN DEL PESTE</a:t>
            </a:r>
            <a:endParaRPr/>
          </a:p>
          <a:p>
            <a:pPr indent="-180975" lvl="0" marL="180975"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Una vez identificados los elementos que pueden afectar a la empresa se les agrupa por factor (PESTE).</a:t>
            </a:r>
            <a:endParaRPr/>
          </a:p>
          <a:p>
            <a:pPr indent="-79375" lvl="0" marL="180975"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0975" lvl="0" marL="180975" marR="0" rtl="0" algn="l">
              <a:spcBef>
                <a:spcPts val="0"/>
              </a:spcBef>
              <a:spcAft>
                <a:spcPts val="0"/>
              </a:spcAft>
              <a:buClr>
                <a:schemeClr val="dk1"/>
              </a:buClr>
              <a:buSzPts val="1600"/>
              <a:buFont typeface="Arial"/>
              <a:buChar char="•"/>
            </a:pPr>
            <a:r>
              <a:rPr lang="es-PE" sz="1600">
                <a:solidFill>
                  <a:schemeClr val="dk1"/>
                </a:solidFill>
                <a:latin typeface="Calibri"/>
                <a:ea typeface="Calibri"/>
                <a:cs typeface="Calibri"/>
                <a:sym typeface="Calibri"/>
              </a:rPr>
              <a:t>Finalmente hay que fundamentar o explicar por qué estos elementos son favorables o desfavorables para la empresa.</a:t>
            </a:r>
            <a:endParaRPr/>
          </a:p>
        </p:txBody>
      </p:sp>
      <p:pic>
        <p:nvPicPr>
          <p:cNvPr id="112" name="Google Shape;112;p10"/>
          <p:cNvPicPr preferRelativeResize="0"/>
          <p:nvPr/>
        </p:nvPicPr>
        <p:blipFill rotWithShape="1">
          <a:blip r:embed="rId3">
            <a:alphaModFix/>
          </a:blip>
          <a:srcRect b="22087" l="0" r="11252" t="5280"/>
          <a:stretch/>
        </p:blipFill>
        <p:spPr>
          <a:xfrm>
            <a:off x="4608513" y="0"/>
            <a:ext cx="4586748" cy="5715000"/>
          </a:xfrm>
          <a:prstGeom prst="rect">
            <a:avLst/>
          </a:prstGeom>
          <a:noFill/>
          <a:ln>
            <a:noFill/>
          </a:ln>
        </p:spPr>
      </p:pic>
      <p:sp>
        <p:nvSpPr>
          <p:cNvPr id="113" name="Google Shape;113;p10"/>
          <p:cNvSpPr/>
          <p:nvPr/>
        </p:nvSpPr>
        <p:spPr>
          <a:xfrm>
            <a:off x="511154" y="334988"/>
            <a:ext cx="1945800"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PE" sz="1500">
                <a:solidFill>
                  <a:srgbClr val="15BDAD"/>
                </a:solidFill>
                <a:latin typeface="Calibri"/>
                <a:ea typeface="Calibri"/>
                <a:cs typeface="Calibri"/>
                <a:sym typeface="Calibri"/>
              </a:rPr>
              <a:t>ANÁLISIS PESTE</a:t>
            </a:r>
            <a:endParaRPr/>
          </a:p>
        </p:txBody>
      </p:sp>
      <p:pic>
        <p:nvPicPr>
          <p:cNvPr id="114" name="Google Shape;114;p10"/>
          <p:cNvPicPr preferRelativeResize="0"/>
          <p:nvPr/>
        </p:nvPicPr>
        <p:blipFill rotWithShape="1">
          <a:blip r:embed="rId4">
            <a:alphaModFix/>
          </a:blip>
          <a:srcRect b="51790" l="0" r="0" t="0"/>
          <a:stretch/>
        </p:blipFill>
        <p:spPr>
          <a:xfrm>
            <a:off x="0" y="382408"/>
            <a:ext cx="411780" cy="13599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1"/>
          <p:cNvSpPr txBox="1"/>
          <p:nvPr/>
        </p:nvSpPr>
        <p:spPr>
          <a:xfrm>
            <a:off x="511153" y="1925929"/>
            <a:ext cx="8164536" cy="246221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PE" sz="1600">
                <a:solidFill>
                  <a:schemeClr val="dk1"/>
                </a:solidFill>
                <a:latin typeface="Calibri"/>
                <a:ea typeface="Calibri"/>
                <a:cs typeface="Calibri"/>
                <a:sym typeface="Calibri"/>
              </a:rPr>
              <a:t>El Perú viene atravesando un periodo de crecimiento económico en los últimos años, que se ha visto reflejado en el crecimiento del PBI y ha tenido  buenas políticas en lo que se refiere al manejo económico por parte de los últimos gobiernos, esto sumado a una estabilidad democrática.</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b="1" lang="es-PE" sz="1600">
                <a:solidFill>
                  <a:schemeClr val="dk1"/>
                </a:solidFill>
                <a:latin typeface="Calibri"/>
                <a:ea typeface="Calibri"/>
                <a:cs typeface="Calibri"/>
                <a:sym typeface="Calibri"/>
              </a:rPr>
              <a:t>Factor Económico: </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Crecimiento del PBI : Es favorable para la empresa porque la economía del país está creciendo.</a:t>
            </a:r>
            <a:endParaRPr/>
          </a:p>
          <a:p>
            <a:pPr indent="-136515" lvl="0" marL="238115" marR="0" rtl="0" algn="l">
              <a:spcBef>
                <a:spcPts val="0"/>
              </a:spcBef>
              <a:spcAft>
                <a:spcPts val="0"/>
              </a:spcAft>
              <a:buClr>
                <a:schemeClr val="dk1"/>
              </a:buClr>
              <a:buSzPts val="1600"/>
              <a:buFont typeface="Arial"/>
              <a:buNone/>
            </a:pPr>
            <a:r>
              <a:t/>
            </a:r>
            <a:endParaRPr b="1" sz="1600">
              <a:solidFill>
                <a:schemeClr val="dk1"/>
              </a:solidFill>
              <a:latin typeface="Calibri"/>
              <a:ea typeface="Calibri"/>
              <a:cs typeface="Calibri"/>
              <a:sym typeface="Calibri"/>
            </a:endParaRPr>
          </a:p>
          <a:p>
            <a:pPr indent="0" lvl="0" marL="0" marR="0" rtl="0" algn="l">
              <a:spcBef>
                <a:spcPts val="0"/>
              </a:spcBef>
              <a:spcAft>
                <a:spcPts val="0"/>
              </a:spcAft>
              <a:buNone/>
            </a:pPr>
            <a:r>
              <a:rPr b="1" lang="es-PE" sz="1600">
                <a:solidFill>
                  <a:schemeClr val="dk1"/>
                </a:solidFill>
                <a:latin typeface="Calibri"/>
                <a:ea typeface="Calibri"/>
                <a:cs typeface="Calibri"/>
                <a:sym typeface="Calibri"/>
              </a:rPr>
              <a:t>Factor Político:</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Estabilidad democrática: Es favorable porque da garantías para la inversión y para el endeudamiento. </a:t>
            </a:r>
            <a:endParaRPr sz="1800">
              <a:solidFill>
                <a:schemeClr val="dk1"/>
              </a:solidFill>
              <a:latin typeface="Calibri"/>
              <a:ea typeface="Calibri"/>
              <a:cs typeface="Calibri"/>
              <a:sym typeface="Calibri"/>
            </a:endParaRPr>
          </a:p>
        </p:txBody>
      </p:sp>
      <p:sp>
        <p:nvSpPr>
          <p:cNvPr id="120" name="Google Shape;120;p11"/>
          <p:cNvSpPr/>
          <p:nvPr/>
        </p:nvSpPr>
        <p:spPr>
          <a:xfrm>
            <a:off x="5929791" y="2350777"/>
            <a:ext cx="2152665" cy="462077"/>
          </a:xfrm>
          <a:prstGeom prst="ellipse">
            <a:avLst/>
          </a:prstGeom>
          <a:noFill/>
          <a:ln cap="flat" cmpd="sng" w="28575">
            <a:solidFill>
              <a:srgbClr val="D71B8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chemeClr val="lt1"/>
              </a:solidFill>
              <a:latin typeface="Calibri"/>
              <a:ea typeface="Calibri"/>
              <a:cs typeface="Calibri"/>
              <a:sym typeface="Calibri"/>
            </a:endParaRPr>
          </a:p>
        </p:txBody>
      </p:sp>
      <p:sp>
        <p:nvSpPr>
          <p:cNvPr id="121" name="Google Shape;121;p11"/>
          <p:cNvSpPr txBox="1"/>
          <p:nvPr/>
        </p:nvSpPr>
        <p:spPr>
          <a:xfrm>
            <a:off x="4136123" y="2739282"/>
            <a:ext cx="1334340" cy="323165"/>
          </a:xfrm>
          <a:prstGeom prst="rect">
            <a:avLst/>
          </a:prstGeom>
          <a:solidFill>
            <a:srgbClr val="13ADA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s-PE" sz="1500">
                <a:solidFill>
                  <a:schemeClr val="lt1"/>
                </a:solidFill>
                <a:latin typeface="Calibri"/>
                <a:ea typeface="Calibri"/>
                <a:cs typeface="Calibri"/>
                <a:sym typeface="Calibri"/>
              </a:rPr>
              <a:t>Factor Político </a:t>
            </a:r>
            <a:endParaRPr/>
          </a:p>
        </p:txBody>
      </p:sp>
      <p:sp>
        <p:nvSpPr>
          <p:cNvPr id="122" name="Google Shape;122;p11"/>
          <p:cNvSpPr txBox="1"/>
          <p:nvPr/>
        </p:nvSpPr>
        <p:spPr>
          <a:xfrm>
            <a:off x="2161000" y="1346885"/>
            <a:ext cx="1612877" cy="323165"/>
          </a:xfrm>
          <a:prstGeom prst="rect">
            <a:avLst/>
          </a:prstGeom>
          <a:solidFill>
            <a:srgbClr val="13ADA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s-PE" sz="1500">
                <a:solidFill>
                  <a:schemeClr val="lt1"/>
                </a:solidFill>
                <a:latin typeface="Calibri"/>
                <a:ea typeface="Calibri"/>
                <a:cs typeface="Calibri"/>
                <a:sym typeface="Calibri"/>
              </a:rPr>
              <a:t>Factor Económico </a:t>
            </a:r>
            <a:endParaRPr/>
          </a:p>
        </p:txBody>
      </p:sp>
      <p:cxnSp>
        <p:nvCxnSpPr>
          <p:cNvPr id="123" name="Google Shape;123;p11"/>
          <p:cNvCxnSpPr/>
          <p:nvPr/>
        </p:nvCxnSpPr>
        <p:spPr>
          <a:xfrm flipH="1">
            <a:off x="5470463" y="2739282"/>
            <a:ext cx="783581" cy="161582"/>
          </a:xfrm>
          <a:prstGeom prst="straightConnector1">
            <a:avLst/>
          </a:prstGeom>
          <a:noFill/>
          <a:ln cap="flat" cmpd="sng" w="28575">
            <a:solidFill>
              <a:srgbClr val="D71B86"/>
            </a:solidFill>
            <a:prstDash val="solid"/>
            <a:round/>
            <a:headEnd len="sm" w="sm" type="none"/>
            <a:tailEnd len="med" w="med" type="triangle"/>
          </a:ln>
        </p:spPr>
      </p:cxnSp>
      <p:sp>
        <p:nvSpPr>
          <p:cNvPr id="124" name="Google Shape;124;p11"/>
          <p:cNvSpPr/>
          <p:nvPr/>
        </p:nvSpPr>
        <p:spPr>
          <a:xfrm>
            <a:off x="2161000" y="2099491"/>
            <a:ext cx="1680798" cy="384453"/>
          </a:xfrm>
          <a:prstGeom prst="ellipse">
            <a:avLst/>
          </a:prstGeom>
          <a:noFill/>
          <a:ln cap="flat" cmpd="sng" w="28575">
            <a:solidFill>
              <a:srgbClr val="D71B8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chemeClr val="lt1"/>
              </a:solidFill>
              <a:latin typeface="Calibri"/>
              <a:ea typeface="Calibri"/>
              <a:cs typeface="Calibri"/>
              <a:sym typeface="Calibri"/>
            </a:endParaRPr>
          </a:p>
        </p:txBody>
      </p:sp>
      <p:cxnSp>
        <p:nvCxnSpPr>
          <p:cNvPr id="125" name="Google Shape;125;p11"/>
          <p:cNvCxnSpPr/>
          <p:nvPr/>
        </p:nvCxnSpPr>
        <p:spPr>
          <a:xfrm flipH="1" rot="10800000">
            <a:off x="2967439" y="1680102"/>
            <a:ext cx="1" cy="419389"/>
          </a:xfrm>
          <a:prstGeom prst="straightConnector1">
            <a:avLst/>
          </a:prstGeom>
          <a:noFill/>
          <a:ln cap="flat" cmpd="sng" w="28575">
            <a:solidFill>
              <a:srgbClr val="D71B86"/>
            </a:solidFill>
            <a:prstDash val="solid"/>
            <a:round/>
            <a:headEnd len="sm" w="sm" type="none"/>
            <a:tailEnd len="med" w="med" type="triangle"/>
          </a:ln>
        </p:spPr>
      </p:cxnSp>
      <p:sp>
        <p:nvSpPr>
          <p:cNvPr id="126" name="Google Shape;126;p11"/>
          <p:cNvSpPr/>
          <p:nvPr/>
        </p:nvSpPr>
        <p:spPr>
          <a:xfrm>
            <a:off x="511153" y="932703"/>
            <a:ext cx="876137" cy="276999"/>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800">
                <a:solidFill>
                  <a:schemeClr val="dk1"/>
                </a:solidFill>
                <a:latin typeface="Calibri"/>
                <a:ea typeface="Calibri"/>
                <a:cs typeface="Calibri"/>
                <a:sym typeface="Calibri"/>
              </a:rPr>
              <a:t>EJEMPLO</a:t>
            </a:r>
            <a:endParaRPr b="1" sz="1800">
              <a:solidFill>
                <a:schemeClr val="dk1"/>
              </a:solidFill>
              <a:latin typeface="Calibri"/>
              <a:ea typeface="Calibri"/>
              <a:cs typeface="Calibri"/>
              <a:sym typeface="Calibri"/>
            </a:endParaRPr>
          </a:p>
        </p:txBody>
      </p:sp>
      <p:sp>
        <p:nvSpPr>
          <p:cNvPr id="127" name="Google Shape;127;p11"/>
          <p:cNvSpPr/>
          <p:nvPr/>
        </p:nvSpPr>
        <p:spPr>
          <a:xfrm>
            <a:off x="511154" y="334988"/>
            <a:ext cx="1945800"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PE" sz="1500">
                <a:solidFill>
                  <a:srgbClr val="15BDAD"/>
                </a:solidFill>
                <a:latin typeface="Calibri"/>
                <a:ea typeface="Calibri"/>
                <a:cs typeface="Calibri"/>
                <a:sym typeface="Calibri"/>
              </a:rPr>
              <a:t>ANÁLISIS PESTE</a:t>
            </a:r>
            <a:endParaRPr/>
          </a:p>
        </p:txBody>
      </p:sp>
      <p:pic>
        <p:nvPicPr>
          <p:cNvPr id="128" name="Google Shape;128;p11"/>
          <p:cNvPicPr preferRelativeResize="0"/>
          <p:nvPr/>
        </p:nvPicPr>
        <p:blipFill rotWithShape="1">
          <a:blip r:embed="rId3">
            <a:alphaModFix/>
          </a:blip>
          <a:srcRect b="51790" l="0" r="0" t="0"/>
          <a:stretch/>
        </p:blipFill>
        <p:spPr>
          <a:xfrm>
            <a:off x="0" y="382408"/>
            <a:ext cx="411780" cy="13599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2"/>
          <p:cNvSpPr txBox="1"/>
          <p:nvPr/>
        </p:nvSpPr>
        <p:spPr>
          <a:xfrm>
            <a:off x="4248150" y="917262"/>
            <a:ext cx="4427538" cy="393954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600">
                <a:solidFill>
                  <a:srgbClr val="13ADA0"/>
                </a:solidFill>
                <a:latin typeface="Calibri"/>
                <a:ea typeface="Calibri"/>
                <a:cs typeface="Calibri"/>
                <a:sym typeface="Calibri"/>
              </a:rPr>
              <a:t>EJEMPLO DE ANÁLISIS PESTE</a:t>
            </a:r>
            <a:endParaRPr/>
          </a:p>
          <a:p>
            <a:pPr indent="0" lvl="0" marL="0" marR="0" rtl="0" algn="l">
              <a:spcBef>
                <a:spcPts val="0"/>
              </a:spcBef>
              <a:spcAft>
                <a:spcPts val="0"/>
              </a:spcAft>
              <a:buNone/>
            </a:pPr>
            <a:r>
              <a:rPr b="1" lang="es-PE" sz="1600">
                <a:solidFill>
                  <a:schemeClr val="dk1"/>
                </a:solidFill>
                <a:latin typeface="Calibri"/>
                <a:ea typeface="Calibri"/>
                <a:cs typeface="Calibri"/>
                <a:sym typeface="Calibri"/>
              </a:rPr>
              <a:t>EMPRESA PRODUCTORA DE </a:t>
            </a:r>
            <a:br>
              <a:rPr b="1" lang="es-PE" sz="1600">
                <a:solidFill>
                  <a:schemeClr val="dk1"/>
                </a:solidFill>
                <a:latin typeface="Calibri"/>
                <a:ea typeface="Calibri"/>
                <a:cs typeface="Calibri"/>
                <a:sym typeface="Calibri"/>
              </a:rPr>
            </a:br>
            <a:r>
              <a:rPr b="1" lang="es-PE" sz="1600">
                <a:solidFill>
                  <a:schemeClr val="dk1"/>
                </a:solidFill>
                <a:latin typeface="Calibri"/>
                <a:ea typeface="Calibri"/>
                <a:cs typeface="Calibri"/>
                <a:sym typeface="Calibri"/>
              </a:rPr>
              <a:t>GALLETAS ORGÁNICAS CON CHÍA</a:t>
            </a:r>
            <a:endParaRPr/>
          </a:p>
          <a:p>
            <a:pPr indent="0" lvl="0" marL="0" marR="0" rtl="0" algn="l">
              <a:spcBef>
                <a:spcPts val="0"/>
              </a:spcBef>
              <a:spcAft>
                <a:spcPts val="0"/>
              </a:spcAft>
              <a:buNone/>
            </a:pPr>
            <a:r>
              <a:rPr b="1" lang="es-PE" sz="1600">
                <a:solidFill>
                  <a:schemeClr val="dk1"/>
                </a:solidFill>
                <a:latin typeface="Calibri"/>
                <a:ea typeface="Calibri"/>
                <a:cs typeface="Calibri"/>
                <a:sym typeface="Calibri"/>
              </a:rPr>
              <a:t>El producto</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Las galletas Freschia están fabricadas en base a trigo </a:t>
            </a:r>
            <a:br>
              <a:rPr lang="es-PE" sz="1600">
                <a:solidFill>
                  <a:schemeClr val="dk1"/>
                </a:solidFill>
                <a:latin typeface="Calibri"/>
                <a:ea typeface="Calibri"/>
                <a:cs typeface="Calibri"/>
                <a:sym typeface="Calibri"/>
              </a:rPr>
            </a:br>
            <a:r>
              <a:rPr lang="es-PE" sz="1600">
                <a:solidFill>
                  <a:schemeClr val="dk1"/>
                </a:solidFill>
                <a:latin typeface="Calibri"/>
                <a:ea typeface="Calibri"/>
                <a:cs typeface="Calibri"/>
                <a:sym typeface="Calibri"/>
              </a:rPr>
              <a:t>y chía orgánicos. Las galletas serán vendidas en supermercados y tiendas orgánicas. Su empaque es también de alta calidad. No existen productos similares en el mercado, solamente hay galletas u otros productos hechos en base a chía pero no son orgánicos ni tienen la calidad de Freschia.</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Los principales ingredientes de la galleta se compran </a:t>
            </a:r>
            <a:br>
              <a:rPr lang="es-PE" sz="1600">
                <a:solidFill>
                  <a:schemeClr val="dk1"/>
                </a:solidFill>
                <a:latin typeface="Calibri"/>
                <a:ea typeface="Calibri"/>
                <a:cs typeface="Calibri"/>
                <a:sym typeface="Calibri"/>
              </a:rPr>
            </a:br>
            <a:r>
              <a:rPr lang="es-PE" sz="1600">
                <a:solidFill>
                  <a:schemeClr val="dk1"/>
                </a:solidFill>
                <a:latin typeface="Calibri"/>
                <a:ea typeface="Calibri"/>
                <a:cs typeface="Calibri"/>
                <a:sym typeface="Calibri"/>
              </a:rPr>
              <a:t>a cuatro  pequeñas cooperativas agrícolas. Los demás insumos, como el envase, se compran a una de las muchas empresas que existen en el mercado local. </a:t>
            </a:r>
            <a:endParaRPr/>
          </a:p>
        </p:txBody>
      </p:sp>
      <p:pic>
        <p:nvPicPr>
          <p:cNvPr id="135" name="Google Shape;135;p12"/>
          <p:cNvPicPr preferRelativeResize="0"/>
          <p:nvPr/>
        </p:nvPicPr>
        <p:blipFill rotWithShape="1">
          <a:blip r:embed="rId3">
            <a:alphaModFix/>
          </a:blip>
          <a:srcRect b="31330" l="17615" r="313" t="5663"/>
          <a:stretch/>
        </p:blipFill>
        <p:spPr>
          <a:xfrm>
            <a:off x="1" y="517525"/>
            <a:ext cx="3816350" cy="4679950"/>
          </a:xfrm>
          <a:prstGeom prst="rect">
            <a:avLst/>
          </a:prstGeom>
          <a:noFill/>
          <a:ln>
            <a:noFill/>
          </a:ln>
        </p:spPr>
      </p:pic>
      <p:sp>
        <p:nvSpPr>
          <p:cNvPr id="136" name="Google Shape;136;p12"/>
          <p:cNvSpPr/>
          <p:nvPr/>
        </p:nvSpPr>
        <p:spPr>
          <a:xfrm>
            <a:off x="3236913" y="458788"/>
            <a:ext cx="749300" cy="74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37" name="Google Shape;137;p12"/>
          <p:cNvGrpSpPr/>
          <p:nvPr/>
        </p:nvGrpSpPr>
        <p:grpSpPr>
          <a:xfrm>
            <a:off x="3443644" y="455613"/>
            <a:ext cx="762000" cy="762000"/>
            <a:chOff x="3236913" y="455613"/>
            <a:chExt cx="762000" cy="762000"/>
          </a:xfrm>
        </p:grpSpPr>
        <p:sp>
          <p:nvSpPr>
            <p:cNvPr id="138" name="Google Shape;138;p12"/>
            <p:cNvSpPr/>
            <p:nvPr/>
          </p:nvSpPr>
          <p:spPr>
            <a:xfrm>
              <a:off x="3236913" y="455613"/>
              <a:ext cx="762000" cy="762000"/>
            </a:xfrm>
            <a:custGeom>
              <a:rect b="b" l="l" r="r" t="t"/>
              <a:pathLst>
                <a:path extrusionOk="0" h="790" w="790">
                  <a:moveTo>
                    <a:pt x="790" y="394"/>
                  </a:moveTo>
                  <a:lnTo>
                    <a:pt x="790" y="394"/>
                  </a:lnTo>
                  <a:cubicBezTo>
                    <a:pt x="790" y="612"/>
                    <a:pt x="613" y="790"/>
                    <a:pt x="395" y="790"/>
                  </a:cubicBezTo>
                  <a:cubicBezTo>
                    <a:pt x="177" y="790"/>
                    <a:pt x="0" y="612"/>
                    <a:pt x="0" y="394"/>
                  </a:cubicBezTo>
                  <a:cubicBezTo>
                    <a:pt x="0" y="176"/>
                    <a:pt x="177" y="0"/>
                    <a:pt x="395" y="0"/>
                  </a:cubicBezTo>
                  <a:cubicBezTo>
                    <a:pt x="613" y="0"/>
                    <a:pt x="790" y="176"/>
                    <a:pt x="790" y="394"/>
                  </a:cubicBez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 name="Google Shape;139;p12"/>
            <p:cNvSpPr/>
            <p:nvPr/>
          </p:nvSpPr>
          <p:spPr>
            <a:xfrm>
              <a:off x="3294063" y="512763"/>
              <a:ext cx="646113" cy="646113"/>
            </a:xfrm>
            <a:custGeom>
              <a:rect b="b" l="l" r="r" t="t"/>
              <a:pathLst>
                <a:path extrusionOk="0" h="670" w="670">
                  <a:moveTo>
                    <a:pt x="670" y="335"/>
                  </a:moveTo>
                  <a:lnTo>
                    <a:pt x="670" y="335"/>
                  </a:lnTo>
                  <a:cubicBezTo>
                    <a:pt x="670" y="520"/>
                    <a:pt x="520" y="670"/>
                    <a:pt x="335" y="670"/>
                  </a:cubicBezTo>
                  <a:cubicBezTo>
                    <a:pt x="150" y="670"/>
                    <a:pt x="0" y="520"/>
                    <a:pt x="0" y="335"/>
                  </a:cubicBezTo>
                  <a:cubicBezTo>
                    <a:pt x="0" y="150"/>
                    <a:pt x="150" y="0"/>
                    <a:pt x="335" y="0"/>
                  </a:cubicBezTo>
                  <a:cubicBezTo>
                    <a:pt x="520" y="0"/>
                    <a:pt x="670" y="150"/>
                    <a:pt x="670" y="335"/>
                  </a:cubicBezTo>
                  <a:close/>
                </a:path>
              </a:pathLst>
            </a:custGeom>
            <a:solidFill>
              <a:srgbClr val="3FB29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40" name="Google Shape;140;p12"/>
            <p:cNvPicPr preferRelativeResize="0"/>
            <p:nvPr/>
          </p:nvPicPr>
          <p:blipFill rotWithShape="1">
            <a:blip r:embed="rId4">
              <a:alphaModFix/>
            </a:blip>
            <a:srcRect b="0" l="0" r="0" t="0"/>
            <a:stretch/>
          </p:blipFill>
          <p:spPr>
            <a:xfrm>
              <a:off x="3454318" y="662995"/>
              <a:ext cx="325739" cy="340594"/>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3"/>
          <p:cNvSpPr txBox="1"/>
          <p:nvPr/>
        </p:nvSpPr>
        <p:spPr>
          <a:xfrm>
            <a:off x="4248150" y="1704975"/>
            <a:ext cx="4427538" cy="1723549"/>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PE" sz="1600">
                <a:solidFill>
                  <a:schemeClr val="dk1"/>
                </a:solidFill>
                <a:latin typeface="Calibri"/>
                <a:ea typeface="Calibri"/>
                <a:cs typeface="Calibri"/>
                <a:sym typeface="Calibri"/>
              </a:rPr>
              <a:t>Este producto fue pensado debido a que en la actualidad existe un gran número de personas que están abocados al cuidado de su salud y al consumo de productos orgánicos. Estos grupos crecen año a año. Además, la chía, que es el ingrediente principal del producto, es el producto de moda en lo que se refiere a alimentación saludable. </a:t>
            </a:r>
            <a:endParaRPr/>
          </a:p>
        </p:txBody>
      </p:sp>
      <p:sp>
        <p:nvSpPr>
          <p:cNvPr id="147" name="Google Shape;147;p13"/>
          <p:cNvSpPr/>
          <p:nvPr/>
        </p:nvSpPr>
        <p:spPr>
          <a:xfrm>
            <a:off x="3236913" y="458788"/>
            <a:ext cx="749300" cy="74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48" name="Google Shape;148;p13"/>
          <p:cNvPicPr preferRelativeResize="0"/>
          <p:nvPr/>
        </p:nvPicPr>
        <p:blipFill rotWithShape="1">
          <a:blip r:embed="rId3">
            <a:alphaModFix/>
          </a:blip>
          <a:srcRect b="31330" l="17615" r="313" t="5663"/>
          <a:stretch/>
        </p:blipFill>
        <p:spPr>
          <a:xfrm>
            <a:off x="1" y="517525"/>
            <a:ext cx="3816350" cy="4679950"/>
          </a:xfrm>
          <a:prstGeom prst="rect">
            <a:avLst/>
          </a:prstGeom>
          <a:noFill/>
          <a:ln>
            <a:noFill/>
          </a:ln>
        </p:spPr>
      </p:pic>
      <p:grpSp>
        <p:nvGrpSpPr>
          <p:cNvPr id="149" name="Google Shape;149;p13"/>
          <p:cNvGrpSpPr/>
          <p:nvPr/>
        </p:nvGrpSpPr>
        <p:grpSpPr>
          <a:xfrm>
            <a:off x="3443644" y="455613"/>
            <a:ext cx="762000" cy="762000"/>
            <a:chOff x="3236913" y="455613"/>
            <a:chExt cx="762000" cy="762000"/>
          </a:xfrm>
        </p:grpSpPr>
        <p:sp>
          <p:nvSpPr>
            <p:cNvPr id="150" name="Google Shape;150;p13"/>
            <p:cNvSpPr/>
            <p:nvPr/>
          </p:nvSpPr>
          <p:spPr>
            <a:xfrm>
              <a:off x="3236913" y="455613"/>
              <a:ext cx="762000" cy="762000"/>
            </a:xfrm>
            <a:custGeom>
              <a:rect b="b" l="l" r="r" t="t"/>
              <a:pathLst>
                <a:path extrusionOk="0" h="790" w="790">
                  <a:moveTo>
                    <a:pt x="790" y="394"/>
                  </a:moveTo>
                  <a:lnTo>
                    <a:pt x="790" y="394"/>
                  </a:lnTo>
                  <a:cubicBezTo>
                    <a:pt x="790" y="612"/>
                    <a:pt x="613" y="790"/>
                    <a:pt x="395" y="790"/>
                  </a:cubicBezTo>
                  <a:cubicBezTo>
                    <a:pt x="177" y="790"/>
                    <a:pt x="0" y="612"/>
                    <a:pt x="0" y="394"/>
                  </a:cubicBezTo>
                  <a:cubicBezTo>
                    <a:pt x="0" y="176"/>
                    <a:pt x="177" y="0"/>
                    <a:pt x="395" y="0"/>
                  </a:cubicBezTo>
                  <a:cubicBezTo>
                    <a:pt x="613" y="0"/>
                    <a:pt x="790" y="176"/>
                    <a:pt x="790" y="394"/>
                  </a:cubicBez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1" name="Google Shape;151;p13"/>
            <p:cNvSpPr/>
            <p:nvPr/>
          </p:nvSpPr>
          <p:spPr>
            <a:xfrm>
              <a:off x="3294063" y="512763"/>
              <a:ext cx="646113" cy="646113"/>
            </a:xfrm>
            <a:custGeom>
              <a:rect b="b" l="l" r="r" t="t"/>
              <a:pathLst>
                <a:path extrusionOk="0" h="670" w="670">
                  <a:moveTo>
                    <a:pt x="670" y="335"/>
                  </a:moveTo>
                  <a:lnTo>
                    <a:pt x="670" y="335"/>
                  </a:lnTo>
                  <a:cubicBezTo>
                    <a:pt x="670" y="520"/>
                    <a:pt x="520" y="670"/>
                    <a:pt x="335" y="670"/>
                  </a:cubicBezTo>
                  <a:cubicBezTo>
                    <a:pt x="150" y="670"/>
                    <a:pt x="0" y="520"/>
                    <a:pt x="0" y="335"/>
                  </a:cubicBezTo>
                  <a:cubicBezTo>
                    <a:pt x="0" y="150"/>
                    <a:pt x="150" y="0"/>
                    <a:pt x="335" y="0"/>
                  </a:cubicBezTo>
                  <a:cubicBezTo>
                    <a:pt x="520" y="0"/>
                    <a:pt x="670" y="150"/>
                    <a:pt x="670" y="335"/>
                  </a:cubicBezTo>
                  <a:close/>
                </a:path>
              </a:pathLst>
            </a:custGeom>
            <a:solidFill>
              <a:srgbClr val="3FB29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52" name="Google Shape;152;p13"/>
            <p:cNvPicPr preferRelativeResize="0"/>
            <p:nvPr/>
          </p:nvPicPr>
          <p:blipFill rotWithShape="1">
            <a:blip r:embed="rId4">
              <a:alphaModFix/>
            </a:blip>
            <a:srcRect b="0" l="0" r="0" t="0"/>
            <a:stretch/>
          </p:blipFill>
          <p:spPr>
            <a:xfrm>
              <a:off x="3454318" y="662995"/>
              <a:ext cx="325739" cy="340594"/>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4"/>
          <p:cNvSpPr txBox="1"/>
          <p:nvPr/>
        </p:nvSpPr>
        <p:spPr>
          <a:xfrm>
            <a:off x="511155" y="912813"/>
            <a:ext cx="3904200" cy="41559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s-PE" sz="1400">
                <a:solidFill>
                  <a:srgbClr val="13ADA0"/>
                </a:solidFill>
                <a:latin typeface="Calibri"/>
                <a:ea typeface="Calibri"/>
                <a:cs typeface="Calibri"/>
                <a:sym typeface="Calibri"/>
              </a:rPr>
              <a:t>EJEMPLO DE ANÁLISIS PESTE</a:t>
            </a:r>
            <a:endParaRPr/>
          </a:p>
          <a:p>
            <a:pPr indent="0" lvl="0" marL="0" marR="0" rtl="0" algn="l">
              <a:lnSpc>
                <a:spcPct val="90000"/>
              </a:lnSpc>
              <a:spcBef>
                <a:spcPts val="0"/>
              </a:spcBef>
              <a:spcAft>
                <a:spcPts val="0"/>
              </a:spcAft>
              <a:buNone/>
            </a:pPr>
            <a:r>
              <a:rPr b="1" lang="es-PE" sz="1400">
                <a:solidFill>
                  <a:schemeClr val="dk1"/>
                </a:solidFill>
                <a:latin typeface="Calibri"/>
                <a:ea typeface="Calibri"/>
                <a:cs typeface="Calibri"/>
                <a:sym typeface="Calibri"/>
              </a:rPr>
              <a:t>EMPRESA PRODUCTORA DE GALLETAS ORGÁNICAS CON CHÍA</a:t>
            </a:r>
            <a:endParaRPr/>
          </a:p>
          <a:p>
            <a:pPr indent="0" lvl="0" marL="0" marR="0" rtl="0" algn="l">
              <a:lnSpc>
                <a:spcPct val="90000"/>
              </a:lnSpc>
              <a:spcBef>
                <a:spcPts val="0"/>
              </a:spcBef>
              <a:spcAft>
                <a:spcPts val="0"/>
              </a:spcAft>
              <a:buNone/>
            </a:pPr>
            <a:br>
              <a:rPr b="1" lang="es-PE" sz="1400">
                <a:solidFill>
                  <a:schemeClr val="dk1"/>
                </a:solidFill>
                <a:latin typeface="Calibri"/>
                <a:ea typeface="Calibri"/>
                <a:cs typeface="Calibri"/>
                <a:sym typeface="Calibri"/>
              </a:rPr>
            </a:br>
            <a:r>
              <a:rPr b="1" lang="es-PE" sz="1400">
                <a:solidFill>
                  <a:schemeClr val="dk1"/>
                </a:solidFill>
                <a:latin typeface="Calibri"/>
                <a:ea typeface="Calibri"/>
                <a:cs typeface="Calibri"/>
                <a:sym typeface="Calibri"/>
              </a:rPr>
              <a:t>A. Político/Legal:</a:t>
            </a:r>
            <a:endParaRPr/>
          </a:p>
          <a:p>
            <a:pPr indent="0" lvl="0" marL="0" marR="0" rtl="0" algn="l">
              <a:lnSpc>
                <a:spcPct val="90000"/>
              </a:lnSpc>
              <a:spcBef>
                <a:spcPts val="0"/>
              </a:spcBef>
              <a:spcAft>
                <a:spcPts val="0"/>
              </a:spcAft>
              <a:buNone/>
            </a:pPr>
            <a:r>
              <a:rPr b="1" lang="es-PE" sz="1400">
                <a:solidFill>
                  <a:schemeClr val="dk1"/>
                </a:solidFill>
                <a:latin typeface="Calibri"/>
                <a:ea typeface="Calibri"/>
                <a:cs typeface="Calibri"/>
                <a:sym typeface="Calibri"/>
              </a:rPr>
              <a:t>Humala: </a:t>
            </a:r>
            <a:r>
              <a:rPr b="1" lang="es-PE" sz="1400">
                <a:solidFill>
                  <a:srgbClr val="8058A6"/>
                </a:solidFill>
                <a:latin typeface="Calibri"/>
                <a:ea typeface="Calibri"/>
                <a:cs typeface="Calibri"/>
                <a:sym typeface="Calibri"/>
              </a:rPr>
              <a:t>"Mi gobierno hará respetar el Estado </a:t>
            </a:r>
            <a:br>
              <a:rPr b="1" lang="es-PE" sz="1400">
                <a:solidFill>
                  <a:srgbClr val="8058A6"/>
                </a:solidFill>
                <a:latin typeface="Calibri"/>
                <a:ea typeface="Calibri"/>
                <a:cs typeface="Calibri"/>
                <a:sym typeface="Calibri"/>
              </a:rPr>
            </a:br>
            <a:r>
              <a:rPr b="1" lang="es-PE" sz="1400">
                <a:solidFill>
                  <a:srgbClr val="8058A6"/>
                </a:solidFill>
                <a:latin typeface="Calibri"/>
                <a:ea typeface="Calibri"/>
                <a:cs typeface="Calibri"/>
                <a:sym typeface="Calibri"/>
              </a:rPr>
              <a:t>de derecho"</a:t>
            </a:r>
            <a:endParaRPr b="1" sz="1400">
              <a:solidFill>
                <a:srgbClr val="8058A6"/>
              </a:solidFill>
              <a:latin typeface="Calibri"/>
              <a:ea typeface="Calibri"/>
              <a:cs typeface="Calibri"/>
              <a:sym typeface="Calibri"/>
            </a:endParaRPr>
          </a:p>
          <a:p>
            <a:pPr indent="0" lvl="0" marL="0" marR="0" rtl="0" algn="l">
              <a:lnSpc>
                <a:spcPct val="90000"/>
              </a:lnSpc>
              <a:spcBef>
                <a:spcPts val="0"/>
              </a:spcBef>
              <a:spcAft>
                <a:spcPts val="0"/>
              </a:spcAft>
              <a:buNone/>
            </a:pPr>
            <a:r>
              <a:rPr lang="es-PE" sz="1400">
                <a:solidFill>
                  <a:schemeClr val="dk1"/>
                </a:solidFill>
                <a:latin typeface="Calibri"/>
                <a:ea typeface="Calibri"/>
                <a:cs typeface="Calibri"/>
                <a:sym typeface="Calibri"/>
              </a:rPr>
              <a:t>Respeto al estado de derecho: Favorable para la empresa porque le permite seguir invirtiendo sin riesgo de que cambien las leyes de manera arbitraria.</a:t>
            </a:r>
            <a:endParaRPr sz="1400">
              <a:solidFill>
                <a:schemeClr val="dk1"/>
              </a:solidFill>
              <a:latin typeface="Calibri"/>
              <a:ea typeface="Calibri"/>
              <a:cs typeface="Calibri"/>
              <a:sym typeface="Calibri"/>
            </a:endParaRPr>
          </a:p>
          <a:p>
            <a:pPr indent="0" lvl="0" marL="0" marR="0" rtl="0" algn="l">
              <a:lnSpc>
                <a:spcPct val="90000"/>
              </a:lnSpc>
              <a:spcBef>
                <a:spcPts val="0"/>
              </a:spcBef>
              <a:spcAft>
                <a:spcPts val="0"/>
              </a:spcAft>
              <a:buNone/>
            </a:pPr>
            <a:r>
              <a:rPr b="1" lang="es-PE" sz="1200">
                <a:solidFill>
                  <a:srgbClr val="7F7F7F"/>
                </a:solidFill>
                <a:latin typeface="Calibri"/>
                <a:ea typeface="Calibri"/>
                <a:cs typeface="Calibri"/>
                <a:sym typeface="Calibri"/>
              </a:rPr>
              <a:t>Fuente: </a:t>
            </a:r>
            <a:r>
              <a:rPr b="1" lang="es-PE" sz="1200">
                <a:solidFill>
                  <a:srgbClr val="7F7F7F"/>
                </a:solidFill>
                <a:latin typeface="Calibri"/>
                <a:ea typeface="Calibri"/>
                <a:cs typeface="Calibri"/>
                <a:sym typeface="Calibri"/>
              </a:rPr>
              <a:t>https://www.youtube.com/watch?v=mIKPX-HZ2PU</a:t>
            </a:r>
            <a:endParaRPr/>
          </a:p>
          <a:p>
            <a:pPr indent="0" lvl="0" marL="0" marR="0" rtl="0" algn="l">
              <a:lnSpc>
                <a:spcPct val="90000"/>
              </a:lnSpc>
              <a:spcBef>
                <a:spcPts val="0"/>
              </a:spcBef>
              <a:spcAft>
                <a:spcPts val="0"/>
              </a:spcAft>
              <a:buNone/>
            </a:pPr>
            <a:r>
              <a:t/>
            </a:r>
            <a:endParaRPr b="1" sz="1400">
              <a:solidFill>
                <a:schemeClr val="dk1"/>
              </a:solidFill>
              <a:latin typeface="Calibri"/>
              <a:ea typeface="Calibri"/>
              <a:cs typeface="Calibri"/>
              <a:sym typeface="Calibri"/>
            </a:endParaRPr>
          </a:p>
          <a:p>
            <a:pPr indent="0" lvl="0" marL="0" marR="0" rtl="0" algn="l">
              <a:lnSpc>
                <a:spcPct val="90000"/>
              </a:lnSpc>
              <a:spcBef>
                <a:spcPts val="0"/>
              </a:spcBef>
              <a:spcAft>
                <a:spcPts val="0"/>
              </a:spcAft>
              <a:buNone/>
            </a:pPr>
            <a:r>
              <a:rPr b="1" lang="es-PE" sz="1400">
                <a:solidFill>
                  <a:schemeClr val="dk1"/>
                </a:solidFill>
                <a:latin typeface="Calibri"/>
                <a:ea typeface="Calibri"/>
                <a:cs typeface="Calibri"/>
                <a:sym typeface="Calibri"/>
              </a:rPr>
              <a:t>B. Económico:</a:t>
            </a:r>
            <a:endParaRPr/>
          </a:p>
          <a:p>
            <a:pPr indent="0" lvl="0" marL="0" marR="0" rtl="0" algn="l">
              <a:lnSpc>
                <a:spcPct val="90000"/>
              </a:lnSpc>
              <a:spcBef>
                <a:spcPts val="0"/>
              </a:spcBef>
              <a:spcAft>
                <a:spcPts val="0"/>
              </a:spcAft>
              <a:buNone/>
            </a:pPr>
            <a:r>
              <a:rPr b="1" lang="es-PE" sz="1400">
                <a:solidFill>
                  <a:srgbClr val="8058A6"/>
                </a:solidFill>
                <a:latin typeface="Calibri"/>
                <a:ea typeface="Calibri"/>
                <a:cs typeface="Calibri"/>
                <a:sym typeface="Calibri"/>
              </a:rPr>
              <a:t>Inflación cierra el año 2014 en 3.22%</a:t>
            </a:r>
            <a:endParaRPr b="1" sz="1400">
              <a:solidFill>
                <a:srgbClr val="8058A6"/>
              </a:solidFill>
              <a:latin typeface="Calibri"/>
              <a:ea typeface="Calibri"/>
              <a:cs typeface="Calibri"/>
              <a:sym typeface="Calibri"/>
            </a:endParaRPr>
          </a:p>
          <a:p>
            <a:pPr indent="0" lvl="0" marL="0" marR="0" rtl="0" algn="l">
              <a:lnSpc>
                <a:spcPct val="90000"/>
              </a:lnSpc>
              <a:spcBef>
                <a:spcPts val="0"/>
              </a:spcBef>
              <a:spcAft>
                <a:spcPts val="0"/>
              </a:spcAft>
              <a:buNone/>
            </a:pPr>
            <a:r>
              <a:rPr lang="es-PE" sz="1400">
                <a:solidFill>
                  <a:schemeClr val="dk1"/>
                </a:solidFill>
                <a:latin typeface="Calibri"/>
                <a:ea typeface="Calibri"/>
                <a:cs typeface="Calibri"/>
                <a:sym typeface="Calibri"/>
              </a:rPr>
              <a:t>Aumento de la Inflación: Desfavorable porque se incrementan los precios de los insumos y también los precios de los productos que la empresa vende, además las personas cuentan con menor capacidad adquisitiva.</a:t>
            </a:r>
            <a:endParaRPr/>
          </a:p>
          <a:p>
            <a:pPr indent="0" lvl="0" marL="0" marR="0" rtl="0" algn="l">
              <a:lnSpc>
                <a:spcPct val="90000"/>
              </a:lnSpc>
              <a:spcBef>
                <a:spcPts val="0"/>
              </a:spcBef>
              <a:spcAft>
                <a:spcPts val="0"/>
              </a:spcAft>
              <a:buNone/>
            </a:pPr>
            <a:r>
              <a:rPr b="1" lang="es-PE" sz="1200">
                <a:solidFill>
                  <a:srgbClr val="7F7F7F"/>
                </a:solidFill>
                <a:latin typeface="Calibri"/>
                <a:ea typeface="Calibri"/>
                <a:cs typeface="Calibri"/>
                <a:sym typeface="Calibri"/>
              </a:rPr>
              <a:t>Fuente: </a:t>
            </a:r>
            <a:r>
              <a:rPr b="1" lang="es-PE" sz="1200">
                <a:solidFill>
                  <a:srgbClr val="7F7F7F"/>
                </a:solidFill>
                <a:latin typeface="Calibri"/>
                <a:ea typeface="Calibri"/>
                <a:cs typeface="Calibri"/>
                <a:sym typeface="Calibri"/>
              </a:rPr>
              <a:t>https://www.bcrp.gob.pe/docs/Publicaciones/Memoria/2014/memoria-bcrp-2014-4.pdf</a:t>
            </a:r>
            <a:endParaRPr/>
          </a:p>
        </p:txBody>
      </p:sp>
      <p:pic>
        <p:nvPicPr>
          <p:cNvPr id="158" name="Google Shape;158;p14"/>
          <p:cNvPicPr preferRelativeResize="0"/>
          <p:nvPr/>
        </p:nvPicPr>
        <p:blipFill rotWithShape="1">
          <a:blip r:embed="rId3">
            <a:alphaModFix/>
          </a:blip>
          <a:srcRect b="901" l="29629" r="17083" t="0"/>
          <a:stretch/>
        </p:blipFill>
        <p:spPr>
          <a:xfrm>
            <a:off x="4608513" y="0"/>
            <a:ext cx="4550236" cy="5711687"/>
          </a:xfrm>
          <a:prstGeom prst="rect">
            <a:avLst/>
          </a:prstGeom>
          <a:noFill/>
          <a:ln>
            <a:noFill/>
          </a:ln>
        </p:spPr>
      </p:pic>
      <p:sp>
        <p:nvSpPr>
          <p:cNvPr id="159" name="Google Shape;159;p14"/>
          <p:cNvSpPr/>
          <p:nvPr/>
        </p:nvSpPr>
        <p:spPr>
          <a:xfrm>
            <a:off x="511154" y="334988"/>
            <a:ext cx="1945800"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PE" sz="1500">
                <a:solidFill>
                  <a:srgbClr val="15BDAD"/>
                </a:solidFill>
                <a:latin typeface="Calibri"/>
                <a:ea typeface="Calibri"/>
                <a:cs typeface="Calibri"/>
                <a:sym typeface="Calibri"/>
              </a:rPr>
              <a:t>ANÁLISIS PESTE</a:t>
            </a:r>
            <a:endParaRPr/>
          </a:p>
        </p:txBody>
      </p:sp>
      <p:pic>
        <p:nvPicPr>
          <p:cNvPr id="160" name="Google Shape;160;p14"/>
          <p:cNvPicPr preferRelativeResize="0"/>
          <p:nvPr/>
        </p:nvPicPr>
        <p:blipFill rotWithShape="1">
          <a:blip r:embed="rId4">
            <a:alphaModFix/>
          </a:blip>
          <a:srcRect b="51790" l="0" r="0" t="0"/>
          <a:stretch/>
        </p:blipFill>
        <p:spPr>
          <a:xfrm>
            <a:off x="0" y="382408"/>
            <a:ext cx="411780" cy="13599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5"/>
          <p:cNvSpPr txBox="1"/>
          <p:nvPr/>
        </p:nvSpPr>
        <p:spPr>
          <a:xfrm>
            <a:off x="511155" y="925052"/>
            <a:ext cx="3737100" cy="4494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400">
                <a:solidFill>
                  <a:schemeClr val="dk1"/>
                </a:solidFill>
                <a:latin typeface="Calibri"/>
                <a:ea typeface="Calibri"/>
                <a:cs typeface="Calibri"/>
                <a:sym typeface="Calibri"/>
              </a:rPr>
              <a:t>C. Sociocultural:</a:t>
            </a:r>
            <a:endParaRPr/>
          </a:p>
          <a:p>
            <a:pPr indent="0" lvl="0" marL="0" marR="0" rtl="0" algn="l">
              <a:spcBef>
                <a:spcPts val="0"/>
              </a:spcBef>
              <a:spcAft>
                <a:spcPts val="0"/>
              </a:spcAft>
              <a:buNone/>
            </a:pPr>
            <a:r>
              <a:rPr b="1" lang="es-PE" sz="1400">
                <a:solidFill>
                  <a:srgbClr val="8058A6"/>
                </a:solidFill>
                <a:latin typeface="Calibri"/>
                <a:ea typeface="Calibri"/>
                <a:cs typeface="Calibri"/>
                <a:sym typeface="Calibri"/>
              </a:rPr>
              <a:t>Más alimentos orgánicos sobre las mesas peruanas</a:t>
            </a:r>
            <a:endParaRPr b="1" sz="1400">
              <a:solidFill>
                <a:srgbClr val="8058A6"/>
              </a:solidFill>
              <a:latin typeface="Calibri"/>
              <a:ea typeface="Calibri"/>
              <a:cs typeface="Calibri"/>
              <a:sym typeface="Calibri"/>
            </a:endParaRPr>
          </a:p>
          <a:p>
            <a:pPr indent="0" lvl="0" marL="0" marR="0" rtl="0" algn="l">
              <a:spcBef>
                <a:spcPts val="0"/>
              </a:spcBef>
              <a:spcAft>
                <a:spcPts val="0"/>
              </a:spcAft>
              <a:buNone/>
            </a:pPr>
            <a:r>
              <a:rPr lang="es-PE" sz="1400">
                <a:solidFill>
                  <a:schemeClr val="dk1"/>
                </a:solidFill>
                <a:latin typeface="Calibri"/>
                <a:ea typeface="Calibri"/>
                <a:cs typeface="Calibri"/>
                <a:sym typeface="Calibri"/>
              </a:rPr>
              <a:t>Tendencia a comer saludable: Favorable porque la empresa  vende productos orgánicos que están </a:t>
            </a:r>
            <a:br>
              <a:rPr lang="es-PE" sz="1400">
                <a:solidFill>
                  <a:schemeClr val="dk1"/>
                </a:solidFill>
                <a:latin typeface="Calibri"/>
                <a:ea typeface="Calibri"/>
                <a:cs typeface="Calibri"/>
                <a:sym typeface="Calibri"/>
              </a:rPr>
            </a:br>
            <a:r>
              <a:rPr lang="es-PE" sz="1400">
                <a:solidFill>
                  <a:schemeClr val="dk1"/>
                </a:solidFill>
                <a:latin typeface="Calibri"/>
                <a:ea typeface="Calibri"/>
                <a:cs typeface="Calibri"/>
                <a:sym typeface="Calibri"/>
              </a:rPr>
              <a:t>de moda.</a:t>
            </a:r>
            <a:endParaRPr/>
          </a:p>
          <a:p>
            <a:pPr indent="0" lvl="0" marL="0" marR="0" rtl="0" algn="l">
              <a:spcBef>
                <a:spcPts val="0"/>
              </a:spcBef>
              <a:spcAft>
                <a:spcPts val="0"/>
              </a:spcAft>
              <a:buNone/>
            </a:pPr>
            <a:r>
              <a:rPr b="1" lang="es-PE" sz="1200">
                <a:solidFill>
                  <a:srgbClr val="7F7F7F"/>
                </a:solidFill>
                <a:latin typeface="Calibri"/>
                <a:ea typeface="Calibri"/>
                <a:cs typeface="Calibri"/>
                <a:sym typeface="Calibri"/>
              </a:rPr>
              <a:t>Fuente: </a:t>
            </a:r>
            <a:endParaRPr b="1" sz="1200">
              <a:solidFill>
                <a:srgbClr val="7F7F7F"/>
              </a:solidFill>
              <a:latin typeface="Calibri"/>
              <a:ea typeface="Calibri"/>
              <a:cs typeface="Calibri"/>
              <a:sym typeface="Calibri"/>
            </a:endParaRPr>
          </a:p>
          <a:p>
            <a:pPr indent="0" lvl="0" marL="0" marR="0" rtl="0" algn="l">
              <a:spcBef>
                <a:spcPts val="0"/>
              </a:spcBef>
              <a:spcAft>
                <a:spcPts val="0"/>
              </a:spcAft>
              <a:buNone/>
            </a:pPr>
            <a:r>
              <a:rPr b="1" lang="es-PE" sz="1200">
                <a:solidFill>
                  <a:srgbClr val="7F7F7F"/>
                </a:solidFill>
                <a:latin typeface="Calibri"/>
                <a:ea typeface="Calibri"/>
                <a:cs typeface="Calibri"/>
                <a:sym typeface="Calibri"/>
              </a:rPr>
              <a:t>https://www.publimetro.pe/vida-y-estilo/2014/08/19/mas-alimentos-organicos-sobre-mesas-peruanas-25968-noticia/</a:t>
            </a:r>
            <a:endParaRPr b="1" sz="1200">
              <a:solidFill>
                <a:srgbClr val="7F7F7F"/>
              </a:solidFill>
              <a:latin typeface="Calibri"/>
              <a:ea typeface="Calibri"/>
              <a:cs typeface="Calibri"/>
              <a:sym typeface="Calibri"/>
            </a:endParaRPr>
          </a:p>
          <a:p>
            <a:pPr indent="0" lvl="0" marL="0" marR="0" rtl="0" algn="l">
              <a:spcBef>
                <a:spcPts val="0"/>
              </a:spcBef>
              <a:spcAft>
                <a:spcPts val="0"/>
              </a:spcAft>
              <a:buNone/>
            </a:pPr>
            <a:r>
              <a:t/>
            </a:r>
            <a:endParaRPr b="1" sz="1400">
              <a:solidFill>
                <a:schemeClr val="dk1"/>
              </a:solidFill>
              <a:latin typeface="Calibri"/>
              <a:ea typeface="Calibri"/>
              <a:cs typeface="Calibri"/>
              <a:sym typeface="Calibri"/>
            </a:endParaRPr>
          </a:p>
          <a:p>
            <a:pPr indent="0" lvl="0" marL="0" marR="0" rtl="0" algn="l">
              <a:spcBef>
                <a:spcPts val="0"/>
              </a:spcBef>
              <a:spcAft>
                <a:spcPts val="0"/>
              </a:spcAft>
              <a:buNone/>
            </a:pPr>
            <a:r>
              <a:rPr b="1" lang="es-PE" sz="1400">
                <a:solidFill>
                  <a:schemeClr val="dk1"/>
                </a:solidFill>
                <a:latin typeface="Calibri"/>
                <a:ea typeface="Calibri"/>
                <a:cs typeface="Calibri"/>
                <a:sym typeface="Calibri"/>
              </a:rPr>
              <a:t>D. Tecnológico</a:t>
            </a:r>
            <a:endParaRPr/>
          </a:p>
          <a:p>
            <a:pPr indent="0" lvl="0" marL="0" marR="0" rtl="0" algn="l">
              <a:spcBef>
                <a:spcPts val="0"/>
              </a:spcBef>
              <a:spcAft>
                <a:spcPts val="0"/>
              </a:spcAft>
              <a:buNone/>
            </a:pPr>
            <a:r>
              <a:rPr b="1" lang="es-PE" sz="1400">
                <a:solidFill>
                  <a:srgbClr val="8058A6"/>
                </a:solidFill>
                <a:latin typeface="Calibri"/>
                <a:ea typeface="Calibri"/>
                <a:cs typeface="Calibri"/>
                <a:sym typeface="Calibri"/>
              </a:rPr>
              <a:t>Consumo de TV no disminuyó pese a expansión de Internet, según estudio</a:t>
            </a:r>
            <a:endParaRPr b="1" sz="1400">
              <a:solidFill>
                <a:srgbClr val="8058A6"/>
              </a:solidFill>
              <a:latin typeface="Calibri"/>
              <a:ea typeface="Calibri"/>
              <a:cs typeface="Calibri"/>
              <a:sym typeface="Calibri"/>
            </a:endParaRPr>
          </a:p>
          <a:p>
            <a:pPr indent="0" lvl="0" marL="0" marR="0" rtl="0" algn="l">
              <a:spcBef>
                <a:spcPts val="0"/>
              </a:spcBef>
              <a:spcAft>
                <a:spcPts val="0"/>
              </a:spcAft>
              <a:buNone/>
            </a:pPr>
            <a:r>
              <a:rPr lang="es-PE" sz="1400">
                <a:solidFill>
                  <a:schemeClr val="dk1"/>
                </a:solidFill>
                <a:latin typeface="Calibri"/>
                <a:ea typeface="Calibri"/>
                <a:cs typeface="Calibri"/>
                <a:sym typeface="Calibri"/>
              </a:rPr>
              <a:t>Expansión de internet de banda ancha a nivel nacional: Favorable porque le permite a la empresa vender y publicitarse a través de su sitio web en todo el país.</a:t>
            </a:r>
            <a:endParaRPr/>
          </a:p>
          <a:p>
            <a:pPr indent="0" lvl="0" marL="0" marR="0" rtl="0" algn="l">
              <a:spcBef>
                <a:spcPts val="0"/>
              </a:spcBef>
              <a:spcAft>
                <a:spcPts val="0"/>
              </a:spcAft>
              <a:buNone/>
            </a:pPr>
            <a:r>
              <a:rPr b="1" lang="es-PE" sz="1200">
                <a:solidFill>
                  <a:srgbClr val="7F7F7F"/>
                </a:solidFill>
                <a:latin typeface="Calibri"/>
                <a:ea typeface="Calibri"/>
                <a:cs typeface="Calibri"/>
                <a:sym typeface="Calibri"/>
              </a:rPr>
              <a:t>Fuente: </a:t>
            </a:r>
            <a:endParaRPr b="1" sz="1200">
              <a:solidFill>
                <a:srgbClr val="7F7F7F"/>
              </a:solidFill>
              <a:latin typeface="Calibri"/>
              <a:ea typeface="Calibri"/>
              <a:cs typeface="Calibri"/>
              <a:sym typeface="Calibri"/>
            </a:endParaRPr>
          </a:p>
          <a:p>
            <a:pPr indent="0" lvl="0" marL="0" marR="0" rtl="0" algn="l">
              <a:spcBef>
                <a:spcPts val="0"/>
              </a:spcBef>
              <a:spcAft>
                <a:spcPts val="0"/>
              </a:spcAft>
              <a:buNone/>
            </a:pPr>
            <a:r>
              <a:rPr b="1" lang="es-PE" sz="1200">
                <a:solidFill>
                  <a:srgbClr val="7F7F7F"/>
                </a:solidFill>
                <a:latin typeface="Calibri"/>
                <a:ea typeface="Calibri"/>
                <a:cs typeface="Calibri"/>
                <a:sym typeface="Calibri"/>
              </a:rPr>
              <a:t>https://archivo.elcomercio.pe/amp/sociedad/lima/consumo-tv-no-disminuyo-pese-expansion-internet-segun-estudio-noticia-1352828</a:t>
            </a:r>
            <a:endParaRPr b="1" sz="1200">
              <a:solidFill>
                <a:srgbClr val="7F7F7F"/>
              </a:solidFill>
              <a:latin typeface="Calibri"/>
              <a:ea typeface="Calibri"/>
              <a:cs typeface="Calibri"/>
              <a:sym typeface="Calibri"/>
            </a:endParaRPr>
          </a:p>
        </p:txBody>
      </p:sp>
      <p:pic>
        <p:nvPicPr>
          <p:cNvPr id="166" name="Google Shape;166;p15"/>
          <p:cNvPicPr preferRelativeResize="0"/>
          <p:nvPr/>
        </p:nvPicPr>
        <p:blipFill rotWithShape="1">
          <a:blip r:embed="rId3">
            <a:alphaModFix/>
          </a:blip>
          <a:srcRect b="901" l="29629" r="17083" t="0"/>
          <a:stretch/>
        </p:blipFill>
        <p:spPr>
          <a:xfrm>
            <a:off x="4608513" y="0"/>
            <a:ext cx="4550236" cy="5711687"/>
          </a:xfrm>
          <a:prstGeom prst="rect">
            <a:avLst/>
          </a:prstGeom>
          <a:noFill/>
          <a:ln>
            <a:noFill/>
          </a:ln>
        </p:spPr>
      </p:pic>
      <p:sp>
        <p:nvSpPr>
          <p:cNvPr id="167" name="Google Shape;167;p15"/>
          <p:cNvSpPr/>
          <p:nvPr/>
        </p:nvSpPr>
        <p:spPr>
          <a:xfrm>
            <a:off x="511154" y="334988"/>
            <a:ext cx="1945800"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PE" sz="1500">
                <a:solidFill>
                  <a:srgbClr val="15BDAD"/>
                </a:solidFill>
                <a:latin typeface="Calibri"/>
                <a:ea typeface="Calibri"/>
                <a:cs typeface="Calibri"/>
                <a:sym typeface="Calibri"/>
              </a:rPr>
              <a:t>ANÁLISIS PESTE</a:t>
            </a:r>
            <a:endParaRPr/>
          </a:p>
        </p:txBody>
      </p:sp>
      <p:pic>
        <p:nvPicPr>
          <p:cNvPr id="168" name="Google Shape;168;p15"/>
          <p:cNvPicPr preferRelativeResize="0"/>
          <p:nvPr/>
        </p:nvPicPr>
        <p:blipFill rotWithShape="1">
          <a:blip r:embed="rId4">
            <a:alphaModFix/>
          </a:blip>
          <a:srcRect b="51790" l="0" r="0" t="0"/>
          <a:stretch/>
        </p:blipFill>
        <p:spPr>
          <a:xfrm>
            <a:off x="0" y="382408"/>
            <a:ext cx="411780" cy="13599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6"/>
          <p:cNvSpPr txBox="1"/>
          <p:nvPr/>
        </p:nvSpPr>
        <p:spPr>
          <a:xfrm>
            <a:off x="511155" y="1522113"/>
            <a:ext cx="3737100" cy="16932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400">
                <a:solidFill>
                  <a:schemeClr val="dk1"/>
                </a:solidFill>
                <a:latin typeface="Calibri"/>
                <a:ea typeface="Calibri"/>
                <a:cs typeface="Calibri"/>
                <a:sym typeface="Calibri"/>
              </a:rPr>
              <a:t>E. Ecológico:</a:t>
            </a:r>
            <a:endParaRPr/>
          </a:p>
          <a:p>
            <a:pPr indent="0" lvl="0" marL="0" marR="0" rtl="0" algn="l">
              <a:spcBef>
                <a:spcPts val="0"/>
              </a:spcBef>
              <a:spcAft>
                <a:spcPts val="0"/>
              </a:spcAft>
              <a:buNone/>
            </a:pPr>
            <a:r>
              <a:rPr b="1" lang="es-PE" sz="1400">
                <a:solidFill>
                  <a:srgbClr val="8058A6"/>
                </a:solidFill>
                <a:latin typeface="Calibri"/>
                <a:ea typeface="Calibri"/>
                <a:cs typeface="Calibri"/>
                <a:sym typeface="Calibri"/>
              </a:rPr>
              <a:t>Sobreproducción detiene el boom del cultivo de </a:t>
            </a:r>
            <a:br>
              <a:rPr b="1" lang="es-PE" sz="1400">
                <a:solidFill>
                  <a:srgbClr val="8058A6"/>
                </a:solidFill>
                <a:latin typeface="Calibri"/>
                <a:ea typeface="Calibri"/>
                <a:cs typeface="Calibri"/>
                <a:sym typeface="Calibri"/>
              </a:rPr>
            </a:br>
            <a:r>
              <a:rPr b="1" lang="es-PE" sz="1400">
                <a:solidFill>
                  <a:srgbClr val="8058A6"/>
                </a:solidFill>
                <a:latin typeface="Calibri"/>
                <a:ea typeface="Calibri"/>
                <a:cs typeface="Calibri"/>
                <a:sym typeface="Calibri"/>
              </a:rPr>
              <a:t>la chía</a:t>
            </a:r>
            <a:endParaRPr b="1" sz="1400">
              <a:solidFill>
                <a:srgbClr val="8058A6"/>
              </a:solidFill>
              <a:latin typeface="Calibri"/>
              <a:ea typeface="Calibri"/>
              <a:cs typeface="Calibri"/>
              <a:sym typeface="Calibri"/>
            </a:endParaRPr>
          </a:p>
          <a:p>
            <a:pPr indent="0" lvl="0" marL="0" marR="0" rtl="0" algn="l">
              <a:spcBef>
                <a:spcPts val="0"/>
              </a:spcBef>
              <a:spcAft>
                <a:spcPts val="0"/>
              </a:spcAft>
              <a:buNone/>
            </a:pPr>
            <a:r>
              <a:rPr lang="es-PE" sz="1400">
                <a:solidFill>
                  <a:schemeClr val="dk1"/>
                </a:solidFill>
                <a:latin typeface="Calibri"/>
                <a:ea typeface="Calibri"/>
                <a:cs typeface="Calibri"/>
                <a:sym typeface="Calibri"/>
              </a:rPr>
              <a:t>Sobreproducción de chía: Favorable porque la empresa reduce sus costos al reducirse el precio de su insumo principal.</a:t>
            </a:r>
            <a:endParaRPr/>
          </a:p>
          <a:p>
            <a:pPr indent="0" lvl="0" marL="0" marR="0" rtl="0" algn="l">
              <a:spcBef>
                <a:spcPts val="0"/>
              </a:spcBef>
              <a:spcAft>
                <a:spcPts val="0"/>
              </a:spcAft>
              <a:buClr>
                <a:schemeClr val="dk1"/>
              </a:buClr>
              <a:buSzPts val="1200"/>
              <a:buFont typeface="Arial"/>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a:p>
        </p:txBody>
      </p:sp>
      <p:pic>
        <p:nvPicPr>
          <p:cNvPr id="174" name="Google Shape;174;p16"/>
          <p:cNvPicPr preferRelativeResize="0"/>
          <p:nvPr/>
        </p:nvPicPr>
        <p:blipFill rotWithShape="1">
          <a:blip r:embed="rId3">
            <a:alphaModFix/>
          </a:blip>
          <a:srcRect b="901" l="29629" r="17083" t="0"/>
          <a:stretch/>
        </p:blipFill>
        <p:spPr>
          <a:xfrm>
            <a:off x="4608513" y="0"/>
            <a:ext cx="4550236" cy="5711687"/>
          </a:xfrm>
          <a:prstGeom prst="rect">
            <a:avLst/>
          </a:prstGeom>
          <a:noFill/>
          <a:ln>
            <a:noFill/>
          </a:ln>
        </p:spPr>
      </p:pic>
      <p:sp>
        <p:nvSpPr>
          <p:cNvPr id="175" name="Google Shape;175;p16"/>
          <p:cNvSpPr/>
          <p:nvPr/>
        </p:nvSpPr>
        <p:spPr>
          <a:xfrm>
            <a:off x="511154" y="334988"/>
            <a:ext cx="1945800"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PE" sz="1500">
                <a:solidFill>
                  <a:srgbClr val="15BDAD"/>
                </a:solidFill>
                <a:latin typeface="Calibri"/>
                <a:ea typeface="Calibri"/>
                <a:cs typeface="Calibri"/>
                <a:sym typeface="Calibri"/>
              </a:rPr>
              <a:t>ANÁLISIS PESTE</a:t>
            </a:r>
            <a:endParaRPr/>
          </a:p>
        </p:txBody>
      </p:sp>
      <p:pic>
        <p:nvPicPr>
          <p:cNvPr id="176" name="Google Shape;176;p16"/>
          <p:cNvPicPr preferRelativeResize="0"/>
          <p:nvPr/>
        </p:nvPicPr>
        <p:blipFill rotWithShape="1">
          <a:blip r:embed="rId4">
            <a:alphaModFix/>
          </a:blip>
          <a:srcRect b="51790" l="0" r="0" t="0"/>
          <a:stretch/>
        </p:blipFill>
        <p:spPr>
          <a:xfrm>
            <a:off x="0" y="382408"/>
            <a:ext cx="411780" cy="13599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8"/>
          <p:cNvSpPr/>
          <p:nvPr/>
        </p:nvSpPr>
        <p:spPr>
          <a:xfrm>
            <a:off x="1186789" y="711873"/>
            <a:ext cx="1328697" cy="20185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b="1" lang="es-PE" sz="1600">
                <a:solidFill>
                  <a:srgbClr val="7F7F7F"/>
                </a:solidFill>
                <a:latin typeface="Calibri"/>
                <a:ea typeface="Calibri"/>
                <a:cs typeface="Calibri"/>
                <a:sym typeface="Calibri"/>
              </a:rPr>
              <a:t>CONCLUSIONES</a:t>
            </a:r>
            <a:endParaRPr b="1" sz="1600">
              <a:solidFill>
                <a:srgbClr val="7F7F7F"/>
              </a:solidFill>
              <a:latin typeface="Calibri"/>
              <a:ea typeface="Calibri"/>
              <a:cs typeface="Calibri"/>
              <a:sym typeface="Calibri"/>
            </a:endParaRPr>
          </a:p>
        </p:txBody>
      </p:sp>
      <p:cxnSp>
        <p:nvCxnSpPr>
          <p:cNvPr id="182" name="Google Shape;182;p18"/>
          <p:cNvCxnSpPr/>
          <p:nvPr/>
        </p:nvCxnSpPr>
        <p:spPr>
          <a:xfrm rot="10800000">
            <a:off x="2579757" y="804862"/>
            <a:ext cx="5964755" cy="0"/>
          </a:xfrm>
          <a:prstGeom prst="straightConnector1">
            <a:avLst/>
          </a:prstGeom>
          <a:noFill/>
          <a:ln cap="flat" cmpd="sng" w="12700">
            <a:solidFill>
              <a:srgbClr val="7F7F7F"/>
            </a:solidFill>
            <a:prstDash val="solid"/>
            <a:round/>
            <a:headEnd len="sm" w="sm" type="none"/>
            <a:tailEnd len="sm" w="sm" type="none"/>
          </a:ln>
        </p:spPr>
      </p:cxnSp>
      <p:pic>
        <p:nvPicPr>
          <p:cNvPr id="183" name="Google Shape;183;p18"/>
          <p:cNvPicPr preferRelativeResize="0"/>
          <p:nvPr/>
        </p:nvPicPr>
        <p:blipFill rotWithShape="1">
          <a:blip r:embed="rId3">
            <a:alphaModFix/>
          </a:blip>
          <a:srcRect b="0" l="0" r="0" t="0"/>
          <a:stretch/>
        </p:blipFill>
        <p:spPr>
          <a:xfrm>
            <a:off x="500315" y="517525"/>
            <a:ext cx="590547" cy="590547"/>
          </a:xfrm>
          <a:prstGeom prst="rect">
            <a:avLst/>
          </a:prstGeom>
          <a:noFill/>
          <a:ln>
            <a:noFill/>
          </a:ln>
        </p:spPr>
      </p:pic>
      <p:sp>
        <p:nvSpPr>
          <p:cNvPr id="184" name="Google Shape;184;p18"/>
          <p:cNvSpPr txBox="1"/>
          <p:nvPr/>
        </p:nvSpPr>
        <p:spPr>
          <a:xfrm>
            <a:off x="1261639" y="1361151"/>
            <a:ext cx="6764761" cy="1154162"/>
          </a:xfrm>
          <a:prstGeom prst="rect">
            <a:avLst/>
          </a:prstGeom>
          <a:noFill/>
          <a:ln>
            <a:noFill/>
          </a:ln>
        </p:spPr>
        <p:txBody>
          <a:bodyPr anchorCtr="0" anchor="t" bIns="0" lIns="0" spcFirstLastPara="1" rIns="0" wrap="square" tIns="0">
            <a:spAutoFit/>
          </a:bodyPr>
          <a:lstStyle/>
          <a:p>
            <a:pPr indent="-180975" lvl="0" marL="180975" marR="0" rtl="0" algn="l">
              <a:spcBef>
                <a:spcPts val="0"/>
              </a:spcBef>
              <a:spcAft>
                <a:spcPts val="0"/>
              </a:spcAft>
              <a:buClr>
                <a:srgbClr val="13ADA0"/>
              </a:buClr>
              <a:buSzPts val="1875"/>
              <a:buFont typeface="Arial"/>
              <a:buChar char="•"/>
            </a:pPr>
            <a:r>
              <a:rPr lang="es-PE" sz="1500">
                <a:solidFill>
                  <a:schemeClr val="dk1"/>
                </a:solidFill>
                <a:latin typeface="Calibri"/>
                <a:ea typeface="Calibri"/>
                <a:cs typeface="Calibri"/>
                <a:sym typeface="Calibri"/>
              </a:rPr>
              <a:t>El análisis PESTE permite detectar oportunidades y amenazas provenientes del </a:t>
            </a:r>
            <a:br>
              <a:rPr lang="es-PE" sz="1500">
                <a:solidFill>
                  <a:schemeClr val="dk1"/>
                </a:solidFill>
                <a:latin typeface="Calibri"/>
                <a:ea typeface="Calibri"/>
                <a:cs typeface="Calibri"/>
                <a:sym typeface="Calibri"/>
              </a:rPr>
            </a:br>
            <a:r>
              <a:rPr lang="es-PE" sz="1500">
                <a:solidFill>
                  <a:schemeClr val="dk1"/>
                </a:solidFill>
                <a:latin typeface="Calibri"/>
                <a:ea typeface="Calibri"/>
                <a:cs typeface="Calibri"/>
                <a:sym typeface="Calibri"/>
              </a:rPr>
              <a:t>macroentorno.</a:t>
            </a:r>
            <a:endParaRPr/>
          </a:p>
          <a:p>
            <a:pPr indent="-61912" lvl="0" marL="180975" marR="0" rtl="0" algn="l">
              <a:spcBef>
                <a:spcPts val="0"/>
              </a:spcBef>
              <a:spcAft>
                <a:spcPts val="0"/>
              </a:spcAft>
              <a:buClr>
                <a:srgbClr val="13ADA0"/>
              </a:buClr>
              <a:buSzPts val="1875"/>
              <a:buFont typeface="Arial"/>
              <a:buNone/>
            </a:pPr>
            <a:r>
              <a:t/>
            </a:r>
            <a:endParaRPr sz="1500">
              <a:solidFill>
                <a:schemeClr val="dk1"/>
              </a:solidFill>
              <a:latin typeface="Calibri"/>
              <a:ea typeface="Calibri"/>
              <a:cs typeface="Calibri"/>
              <a:sym typeface="Calibri"/>
            </a:endParaRPr>
          </a:p>
          <a:p>
            <a:pPr indent="-180975" lvl="0" marL="180975" marR="0" rtl="0" algn="l">
              <a:spcBef>
                <a:spcPts val="0"/>
              </a:spcBef>
              <a:spcAft>
                <a:spcPts val="0"/>
              </a:spcAft>
              <a:buClr>
                <a:srgbClr val="13ADA0"/>
              </a:buClr>
              <a:buSzPts val="1875"/>
              <a:buFont typeface="Arial"/>
              <a:buChar char="•"/>
            </a:pPr>
            <a:r>
              <a:rPr lang="es-PE" sz="1500">
                <a:solidFill>
                  <a:schemeClr val="dk1"/>
                </a:solidFill>
                <a:latin typeface="Calibri"/>
                <a:ea typeface="Calibri"/>
                <a:cs typeface="Calibri"/>
                <a:sym typeface="Calibri"/>
              </a:rPr>
              <a:t>El análisis le permite a la empresa saber cómo serán las condiciones del país y del mercado en un futuro cercano.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 name="Shape 32"/>
        <p:cNvGrpSpPr/>
        <p:nvPr/>
      </p:nvGrpSpPr>
      <p:grpSpPr>
        <a:xfrm>
          <a:off x="0" y="0"/>
          <a:ext cx="0" cy="0"/>
          <a:chOff x="0" y="0"/>
          <a:chExt cx="0" cy="0"/>
        </a:xfrm>
      </p:grpSpPr>
      <p:sp>
        <p:nvSpPr>
          <p:cNvPr id="33" name="Google Shape;33;p2"/>
          <p:cNvSpPr txBox="1"/>
          <p:nvPr/>
        </p:nvSpPr>
        <p:spPr>
          <a:xfrm>
            <a:off x="1199579" y="1384954"/>
            <a:ext cx="7453314" cy="2271391"/>
          </a:xfrm>
          <a:prstGeom prst="rect">
            <a:avLst/>
          </a:prstGeom>
          <a:noFill/>
          <a:ln>
            <a:noFill/>
          </a:ln>
        </p:spPr>
        <p:txBody>
          <a:bodyPr anchorCtr="0" anchor="t" bIns="0" lIns="0" spcFirstLastPara="1" rIns="0" wrap="square" tIns="0">
            <a:spAutoFit/>
          </a:bodyPr>
          <a:lstStyle/>
          <a:p>
            <a:pPr indent="-188913" lvl="0" marL="188913" marR="0" rtl="0" algn="l">
              <a:spcBef>
                <a:spcPts val="0"/>
              </a:spcBef>
              <a:spcAft>
                <a:spcPts val="0"/>
              </a:spcAft>
              <a:buClr>
                <a:srgbClr val="13ADA0"/>
              </a:buClr>
              <a:buSzPts val="2250"/>
              <a:buFont typeface="Arial"/>
              <a:buChar char="•"/>
            </a:pPr>
            <a:r>
              <a:rPr lang="es-PE" sz="1800">
                <a:solidFill>
                  <a:schemeClr val="dk1"/>
                </a:solidFill>
                <a:latin typeface="Calibri"/>
                <a:ea typeface="Calibri"/>
                <a:cs typeface="Calibri"/>
                <a:sym typeface="Calibri"/>
              </a:rPr>
              <a:t>En esta semana veremos cómo se analiza el macroentorno a través del uso del análisis </a:t>
            </a:r>
            <a:r>
              <a:rPr b="1" lang="es-PE" sz="1800">
                <a:solidFill>
                  <a:schemeClr val="dk1"/>
                </a:solidFill>
                <a:latin typeface="Calibri"/>
                <a:ea typeface="Calibri"/>
                <a:cs typeface="Calibri"/>
                <a:sym typeface="Calibri"/>
              </a:rPr>
              <a:t>PESTE</a:t>
            </a:r>
            <a:r>
              <a:rPr lang="es-PE" sz="1800">
                <a:solidFill>
                  <a:schemeClr val="dk1"/>
                </a:solidFill>
                <a:latin typeface="Calibri"/>
                <a:ea typeface="Calibri"/>
                <a:cs typeface="Calibri"/>
                <a:sym typeface="Calibri"/>
              </a:rPr>
              <a:t>.</a:t>
            </a:r>
            <a:endParaRPr/>
          </a:p>
          <a:p>
            <a:pPr indent="-46037" lvl="0" marL="188913" marR="0" rtl="0" algn="l">
              <a:spcBef>
                <a:spcPts val="0"/>
              </a:spcBef>
              <a:spcAft>
                <a:spcPts val="0"/>
              </a:spcAft>
              <a:buClr>
                <a:srgbClr val="13ADA0"/>
              </a:buClr>
              <a:buSzPts val="2250"/>
              <a:buFont typeface="Arial"/>
              <a:buNone/>
            </a:pPr>
            <a:r>
              <a:t/>
            </a:r>
            <a:endParaRPr sz="1800">
              <a:solidFill>
                <a:schemeClr val="dk1"/>
              </a:solidFill>
              <a:latin typeface="Calibri"/>
              <a:ea typeface="Calibri"/>
              <a:cs typeface="Calibri"/>
              <a:sym typeface="Calibri"/>
            </a:endParaRPr>
          </a:p>
          <a:p>
            <a:pPr indent="-188913" lvl="0" marL="188913" marR="0" rtl="0" algn="l">
              <a:spcBef>
                <a:spcPts val="0"/>
              </a:spcBef>
              <a:spcAft>
                <a:spcPts val="0"/>
              </a:spcAft>
              <a:buClr>
                <a:srgbClr val="13ADA0"/>
              </a:buClr>
              <a:buSzPts val="2250"/>
              <a:buFont typeface="Arial"/>
              <a:buChar char="•"/>
            </a:pPr>
            <a:r>
              <a:rPr lang="es-PE" sz="1800">
                <a:solidFill>
                  <a:schemeClr val="dk1"/>
                </a:solidFill>
                <a:latin typeface="Calibri"/>
                <a:ea typeface="Calibri"/>
                <a:cs typeface="Calibri"/>
                <a:sym typeface="Calibri"/>
              </a:rPr>
              <a:t>Utilizaremos el análisis </a:t>
            </a:r>
            <a:r>
              <a:rPr b="1" lang="es-PE" sz="1800">
                <a:solidFill>
                  <a:schemeClr val="dk1"/>
                </a:solidFill>
                <a:latin typeface="Calibri"/>
                <a:ea typeface="Calibri"/>
                <a:cs typeface="Calibri"/>
                <a:sym typeface="Calibri"/>
              </a:rPr>
              <a:t>PESTE</a:t>
            </a:r>
            <a:r>
              <a:rPr lang="es-PE" sz="1800">
                <a:solidFill>
                  <a:schemeClr val="dk1"/>
                </a:solidFill>
                <a:latin typeface="Calibri"/>
                <a:ea typeface="Calibri"/>
                <a:cs typeface="Calibri"/>
                <a:sym typeface="Calibri"/>
              </a:rPr>
              <a:t> para identificar los factores del macroentorno que afectan a la empresa.</a:t>
            </a:r>
            <a:endParaRPr/>
          </a:p>
          <a:p>
            <a:pPr indent="-46037" lvl="0" marL="188913" marR="0" rtl="0" algn="l">
              <a:spcBef>
                <a:spcPts val="0"/>
              </a:spcBef>
              <a:spcAft>
                <a:spcPts val="0"/>
              </a:spcAft>
              <a:buClr>
                <a:srgbClr val="13ADA0"/>
              </a:buClr>
              <a:buSzPts val="2250"/>
              <a:buFont typeface="Arial"/>
              <a:buNone/>
            </a:pPr>
            <a:r>
              <a:t/>
            </a:r>
            <a:endParaRPr sz="1800">
              <a:solidFill>
                <a:schemeClr val="dk1"/>
              </a:solidFill>
              <a:latin typeface="Calibri"/>
              <a:ea typeface="Calibri"/>
              <a:cs typeface="Calibri"/>
              <a:sym typeface="Calibri"/>
            </a:endParaRPr>
          </a:p>
          <a:p>
            <a:pPr indent="-188913" lvl="0" marL="188913" marR="0" rtl="0" algn="l">
              <a:spcBef>
                <a:spcPts val="0"/>
              </a:spcBef>
              <a:spcAft>
                <a:spcPts val="0"/>
              </a:spcAft>
              <a:buClr>
                <a:srgbClr val="13ADA0"/>
              </a:buClr>
              <a:buSzPts val="2250"/>
              <a:buFont typeface="Arial"/>
              <a:buChar char="•"/>
            </a:pPr>
            <a:r>
              <a:rPr lang="es-PE" sz="1800">
                <a:solidFill>
                  <a:schemeClr val="dk1"/>
                </a:solidFill>
                <a:latin typeface="Calibri"/>
                <a:ea typeface="Calibri"/>
                <a:cs typeface="Calibri"/>
                <a:sym typeface="Calibri"/>
              </a:rPr>
              <a:t>Desarrollaremos un caso en el que se  aplicará el análisis </a:t>
            </a:r>
            <a:r>
              <a:rPr b="1" lang="es-PE" sz="1800">
                <a:solidFill>
                  <a:schemeClr val="dk1"/>
                </a:solidFill>
                <a:latin typeface="Calibri"/>
                <a:ea typeface="Calibri"/>
                <a:cs typeface="Calibri"/>
                <a:sym typeface="Calibri"/>
              </a:rPr>
              <a:t>PESTE</a:t>
            </a:r>
            <a:r>
              <a:rPr lang="es-PE" sz="1800">
                <a:solidFill>
                  <a:schemeClr val="dk1"/>
                </a:solidFill>
                <a:latin typeface="Calibri"/>
                <a:ea typeface="Calibri"/>
                <a:cs typeface="Calibri"/>
                <a:sym typeface="Calibri"/>
              </a:rPr>
              <a:t>.</a:t>
            </a:r>
            <a:endParaRPr/>
          </a:p>
          <a:p>
            <a:pPr indent="-52387" lvl="0" marL="179388" marR="0" rtl="0" algn="l">
              <a:lnSpc>
                <a:spcPct val="120000"/>
              </a:lnSpc>
              <a:spcBef>
                <a:spcPts val="0"/>
              </a:spcBef>
              <a:spcAft>
                <a:spcPts val="0"/>
              </a:spcAft>
              <a:buClr>
                <a:srgbClr val="15BDAD"/>
              </a:buClr>
              <a:buSzPts val="1800"/>
              <a:buFont typeface="Arial"/>
              <a:buNone/>
            </a:pPr>
            <a:r>
              <a:t/>
            </a:r>
            <a:endParaRPr sz="1800">
              <a:solidFill>
                <a:srgbClr val="262626"/>
              </a:solidFill>
              <a:latin typeface="Calibri"/>
              <a:ea typeface="Calibri"/>
              <a:cs typeface="Calibri"/>
              <a:sym typeface="Calibri"/>
            </a:endParaRPr>
          </a:p>
        </p:txBody>
      </p:sp>
      <p:sp>
        <p:nvSpPr>
          <p:cNvPr id="34" name="Google Shape;34;p2"/>
          <p:cNvSpPr/>
          <p:nvPr/>
        </p:nvSpPr>
        <p:spPr>
          <a:xfrm>
            <a:off x="1186789" y="711873"/>
            <a:ext cx="932115" cy="20185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b="1" lang="es-PE" sz="1600">
                <a:solidFill>
                  <a:srgbClr val="7F7F7F"/>
                </a:solidFill>
                <a:latin typeface="Calibri"/>
                <a:ea typeface="Calibri"/>
                <a:cs typeface="Calibri"/>
                <a:sym typeface="Calibri"/>
              </a:rPr>
              <a:t>OBJETIVOS</a:t>
            </a:r>
            <a:endParaRPr b="1" sz="1600">
              <a:solidFill>
                <a:srgbClr val="7F7F7F"/>
              </a:solidFill>
              <a:latin typeface="Calibri"/>
              <a:ea typeface="Calibri"/>
              <a:cs typeface="Calibri"/>
              <a:sym typeface="Calibri"/>
            </a:endParaRPr>
          </a:p>
        </p:txBody>
      </p:sp>
      <p:cxnSp>
        <p:nvCxnSpPr>
          <p:cNvPr id="35" name="Google Shape;35;p2"/>
          <p:cNvCxnSpPr/>
          <p:nvPr/>
        </p:nvCxnSpPr>
        <p:spPr>
          <a:xfrm rot="10800000">
            <a:off x="2283266" y="804862"/>
            <a:ext cx="6261245" cy="0"/>
          </a:xfrm>
          <a:prstGeom prst="straightConnector1">
            <a:avLst/>
          </a:prstGeom>
          <a:noFill/>
          <a:ln cap="flat" cmpd="sng" w="12700">
            <a:solidFill>
              <a:srgbClr val="7F7F7F"/>
            </a:solidFill>
            <a:prstDash val="solid"/>
            <a:round/>
            <a:headEnd len="sm" w="sm" type="none"/>
            <a:tailEnd len="sm" w="sm" type="none"/>
          </a:ln>
        </p:spPr>
      </p:cxnSp>
      <p:pic>
        <p:nvPicPr>
          <p:cNvPr id="36" name="Google Shape;36;p2"/>
          <p:cNvPicPr preferRelativeResize="0"/>
          <p:nvPr/>
        </p:nvPicPr>
        <p:blipFill rotWithShape="1">
          <a:blip r:embed="rId3">
            <a:alphaModFix/>
          </a:blip>
          <a:srcRect b="0" l="0" r="0" t="0"/>
          <a:stretch/>
        </p:blipFill>
        <p:spPr>
          <a:xfrm>
            <a:off x="500316" y="517525"/>
            <a:ext cx="590547" cy="59054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 name="Shape 41"/>
        <p:cNvGrpSpPr/>
        <p:nvPr/>
      </p:nvGrpSpPr>
      <p:grpSpPr>
        <a:xfrm>
          <a:off x="0" y="0"/>
          <a:ext cx="0" cy="0"/>
          <a:chOff x="0" y="0"/>
          <a:chExt cx="0" cy="0"/>
        </a:xfrm>
      </p:grpSpPr>
      <p:sp>
        <p:nvSpPr>
          <p:cNvPr id="42" name="Google Shape;42;p3"/>
          <p:cNvSpPr txBox="1"/>
          <p:nvPr/>
        </p:nvSpPr>
        <p:spPr>
          <a:xfrm>
            <a:off x="511152" y="922144"/>
            <a:ext cx="3730423" cy="372409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ANÁLISIS PESTE</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Es una técnica de análisis estratégico </a:t>
            </a:r>
            <a:br>
              <a:rPr lang="es-PE" sz="1600">
                <a:solidFill>
                  <a:schemeClr val="dk1"/>
                </a:solidFill>
                <a:latin typeface="Calibri"/>
                <a:ea typeface="Calibri"/>
                <a:cs typeface="Calibri"/>
                <a:sym typeface="Calibri"/>
              </a:rPr>
            </a:br>
            <a:r>
              <a:rPr lang="es-PE" sz="1600">
                <a:solidFill>
                  <a:schemeClr val="dk1"/>
                </a:solidFill>
                <a:latin typeface="Calibri"/>
                <a:ea typeface="Calibri"/>
                <a:cs typeface="Calibri"/>
                <a:sym typeface="Calibri"/>
              </a:rPr>
              <a:t>que sirve para evaluar el macroentorno de una empresa a través del análisis de los factores externos. </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263525" lvl="0" marL="180975" marR="0" rtl="0" algn="l">
              <a:spcBef>
                <a:spcPts val="0"/>
              </a:spcBef>
              <a:spcAft>
                <a:spcPts val="0"/>
              </a:spcAft>
              <a:buNone/>
            </a:pPr>
            <a:r>
              <a:rPr lang="es-PE" sz="1600">
                <a:solidFill>
                  <a:schemeClr val="dk1"/>
                </a:solidFill>
                <a:latin typeface="Calibri"/>
                <a:ea typeface="Calibri"/>
                <a:cs typeface="Calibri"/>
                <a:sym typeface="Calibri"/>
              </a:rPr>
              <a:t>Político-Legal</a:t>
            </a:r>
            <a:endParaRPr/>
          </a:p>
          <a:p>
            <a:pPr indent="263525" lvl="0" marL="180975" marR="0" rtl="0" algn="l">
              <a:spcBef>
                <a:spcPts val="0"/>
              </a:spcBef>
              <a:spcAft>
                <a:spcPts val="0"/>
              </a:spcAft>
              <a:buNone/>
            </a:pPr>
            <a:r>
              <a:t/>
            </a:r>
            <a:endParaRPr sz="1600">
              <a:solidFill>
                <a:schemeClr val="dk1"/>
              </a:solidFill>
              <a:latin typeface="Calibri"/>
              <a:ea typeface="Calibri"/>
              <a:cs typeface="Calibri"/>
              <a:sym typeface="Calibri"/>
            </a:endParaRPr>
          </a:p>
          <a:p>
            <a:pPr indent="263525" lvl="0" marL="180975" marR="0" rtl="0" algn="l">
              <a:spcBef>
                <a:spcPts val="0"/>
              </a:spcBef>
              <a:spcAft>
                <a:spcPts val="0"/>
              </a:spcAft>
              <a:buNone/>
            </a:pPr>
            <a:r>
              <a:rPr lang="es-PE" sz="1600">
                <a:solidFill>
                  <a:schemeClr val="dk1"/>
                </a:solidFill>
                <a:latin typeface="Calibri"/>
                <a:ea typeface="Calibri"/>
                <a:cs typeface="Calibri"/>
                <a:sym typeface="Calibri"/>
              </a:rPr>
              <a:t>Económico</a:t>
            </a:r>
            <a:endParaRPr/>
          </a:p>
          <a:p>
            <a:pPr indent="263525" lvl="0" marL="180975" marR="0" rtl="0" algn="l">
              <a:spcBef>
                <a:spcPts val="0"/>
              </a:spcBef>
              <a:spcAft>
                <a:spcPts val="0"/>
              </a:spcAft>
              <a:buNone/>
            </a:pPr>
            <a:r>
              <a:t/>
            </a:r>
            <a:endParaRPr sz="1600">
              <a:solidFill>
                <a:schemeClr val="dk1"/>
              </a:solidFill>
              <a:latin typeface="Calibri"/>
              <a:ea typeface="Calibri"/>
              <a:cs typeface="Calibri"/>
              <a:sym typeface="Calibri"/>
            </a:endParaRPr>
          </a:p>
          <a:p>
            <a:pPr indent="263525" lvl="0" marL="180975" marR="0" rtl="0" algn="l">
              <a:spcBef>
                <a:spcPts val="0"/>
              </a:spcBef>
              <a:spcAft>
                <a:spcPts val="0"/>
              </a:spcAft>
              <a:buNone/>
            </a:pPr>
            <a:r>
              <a:rPr lang="es-PE" sz="1600">
                <a:solidFill>
                  <a:schemeClr val="dk1"/>
                </a:solidFill>
                <a:latin typeface="Calibri"/>
                <a:ea typeface="Calibri"/>
                <a:cs typeface="Calibri"/>
                <a:sym typeface="Calibri"/>
              </a:rPr>
              <a:t>Sociocultural</a:t>
            </a:r>
            <a:endParaRPr/>
          </a:p>
          <a:p>
            <a:pPr indent="263525" lvl="0" marL="180975" marR="0" rtl="0" algn="l">
              <a:spcBef>
                <a:spcPts val="0"/>
              </a:spcBef>
              <a:spcAft>
                <a:spcPts val="0"/>
              </a:spcAft>
              <a:buNone/>
            </a:pPr>
            <a:r>
              <a:t/>
            </a:r>
            <a:endParaRPr sz="1600">
              <a:solidFill>
                <a:schemeClr val="dk1"/>
              </a:solidFill>
              <a:latin typeface="Calibri"/>
              <a:ea typeface="Calibri"/>
              <a:cs typeface="Calibri"/>
              <a:sym typeface="Calibri"/>
            </a:endParaRPr>
          </a:p>
          <a:p>
            <a:pPr indent="263525" lvl="0" marL="180975" marR="0" rtl="0" algn="l">
              <a:spcBef>
                <a:spcPts val="0"/>
              </a:spcBef>
              <a:spcAft>
                <a:spcPts val="0"/>
              </a:spcAft>
              <a:buNone/>
            </a:pPr>
            <a:r>
              <a:rPr lang="es-PE" sz="1600">
                <a:solidFill>
                  <a:schemeClr val="dk1"/>
                </a:solidFill>
                <a:latin typeface="Calibri"/>
                <a:ea typeface="Calibri"/>
                <a:cs typeface="Calibri"/>
                <a:sym typeface="Calibri"/>
              </a:rPr>
              <a:t>Tecnológico</a:t>
            </a:r>
            <a:endParaRPr/>
          </a:p>
          <a:p>
            <a:pPr indent="263525" lvl="0" marL="180975" marR="0" rtl="0" algn="l">
              <a:spcBef>
                <a:spcPts val="0"/>
              </a:spcBef>
              <a:spcAft>
                <a:spcPts val="0"/>
              </a:spcAft>
              <a:buNone/>
            </a:pPr>
            <a:r>
              <a:t/>
            </a:r>
            <a:endParaRPr sz="1600">
              <a:solidFill>
                <a:schemeClr val="dk1"/>
              </a:solidFill>
              <a:latin typeface="Calibri"/>
              <a:ea typeface="Calibri"/>
              <a:cs typeface="Calibri"/>
              <a:sym typeface="Calibri"/>
            </a:endParaRPr>
          </a:p>
          <a:p>
            <a:pPr indent="263525" lvl="0" marL="180975" marR="0" rtl="0" algn="l">
              <a:spcBef>
                <a:spcPts val="0"/>
              </a:spcBef>
              <a:spcAft>
                <a:spcPts val="0"/>
              </a:spcAft>
              <a:buNone/>
            </a:pPr>
            <a:r>
              <a:rPr lang="es-PE" sz="1600">
                <a:solidFill>
                  <a:schemeClr val="dk1"/>
                </a:solidFill>
                <a:latin typeface="Calibri"/>
                <a:ea typeface="Calibri"/>
                <a:cs typeface="Calibri"/>
                <a:sym typeface="Calibri"/>
              </a:rPr>
              <a:t>Ecológico </a:t>
            </a:r>
            <a:endParaRPr/>
          </a:p>
        </p:txBody>
      </p:sp>
      <p:pic>
        <p:nvPicPr>
          <p:cNvPr id="43" name="Google Shape;43;p3"/>
          <p:cNvPicPr preferRelativeResize="0"/>
          <p:nvPr/>
        </p:nvPicPr>
        <p:blipFill rotWithShape="1">
          <a:blip r:embed="rId3">
            <a:alphaModFix/>
          </a:blip>
          <a:srcRect b="0" l="8394" r="27484" t="0"/>
          <a:stretch/>
        </p:blipFill>
        <p:spPr>
          <a:xfrm>
            <a:off x="4616225" y="517525"/>
            <a:ext cx="4527775" cy="4679950"/>
          </a:xfrm>
          <a:prstGeom prst="rect">
            <a:avLst/>
          </a:prstGeom>
          <a:noFill/>
          <a:ln>
            <a:noFill/>
          </a:ln>
        </p:spPr>
      </p:pic>
      <p:sp>
        <p:nvSpPr>
          <p:cNvPr id="44" name="Google Shape;44;p3"/>
          <p:cNvSpPr/>
          <p:nvPr/>
        </p:nvSpPr>
        <p:spPr>
          <a:xfrm>
            <a:off x="511153" y="2323762"/>
            <a:ext cx="345631" cy="345631"/>
          </a:xfrm>
          <a:prstGeom prst="ellipse">
            <a:avLst/>
          </a:prstGeom>
          <a:solidFill>
            <a:srgbClr val="D71B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PE" sz="1600">
                <a:solidFill>
                  <a:schemeClr val="lt1"/>
                </a:solidFill>
                <a:latin typeface="Calibri"/>
                <a:ea typeface="Calibri"/>
                <a:cs typeface="Calibri"/>
                <a:sym typeface="Calibri"/>
              </a:rPr>
              <a:t>P</a:t>
            </a:r>
            <a:endParaRPr/>
          </a:p>
        </p:txBody>
      </p:sp>
      <p:sp>
        <p:nvSpPr>
          <p:cNvPr id="45" name="Google Shape;45;p3"/>
          <p:cNvSpPr/>
          <p:nvPr/>
        </p:nvSpPr>
        <p:spPr>
          <a:xfrm>
            <a:off x="511153" y="2823719"/>
            <a:ext cx="345631" cy="345631"/>
          </a:xfrm>
          <a:prstGeom prst="ellipse">
            <a:avLst/>
          </a:prstGeom>
          <a:solidFill>
            <a:srgbClr val="D71B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PE" sz="1600">
                <a:solidFill>
                  <a:schemeClr val="lt1"/>
                </a:solidFill>
                <a:latin typeface="Calibri"/>
                <a:ea typeface="Calibri"/>
                <a:cs typeface="Calibri"/>
                <a:sym typeface="Calibri"/>
              </a:rPr>
              <a:t>E</a:t>
            </a:r>
            <a:endParaRPr b="1" sz="1600">
              <a:solidFill>
                <a:schemeClr val="lt1"/>
              </a:solidFill>
              <a:latin typeface="Calibri"/>
              <a:ea typeface="Calibri"/>
              <a:cs typeface="Calibri"/>
              <a:sym typeface="Calibri"/>
            </a:endParaRPr>
          </a:p>
        </p:txBody>
      </p:sp>
      <p:sp>
        <p:nvSpPr>
          <p:cNvPr id="46" name="Google Shape;46;p3"/>
          <p:cNvSpPr/>
          <p:nvPr/>
        </p:nvSpPr>
        <p:spPr>
          <a:xfrm>
            <a:off x="511153" y="3303952"/>
            <a:ext cx="345631" cy="345631"/>
          </a:xfrm>
          <a:prstGeom prst="ellipse">
            <a:avLst/>
          </a:prstGeom>
          <a:solidFill>
            <a:srgbClr val="D71B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PE" sz="1600">
                <a:solidFill>
                  <a:schemeClr val="lt1"/>
                </a:solidFill>
                <a:latin typeface="Calibri"/>
                <a:ea typeface="Calibri"/>
                <a:cs typeface="Calibri"/>
                <a:sym typeface="Calibri"/>
              </a:rPr>
              <a:t>S</a:t>
            </a:r>
            <a:endParaRPr b="1" sz="1600">
              <a:solidFill>
                <a:schemeClr val="lt1"/>
              </a:solidFill>
              <a:latin typeface="Calibri"/>
              <a:ea typeface="Calibri"/>
              <a:cs typeface="Calibri"/>
              <a:sym typeface="Calibri"/>
            </a:endParaRPr>
          </a:p>
        </p:txBody>
      </p:sp>
      <p:sp>
        <p:nvSpPr>
          <p:cNvPr id="47" name="Google Shape;47;p3"/>
          <p:cNvSpPr/>
          <p:nvPr/>
        </p:nvSpPr>
        <p:spPr>
          <a:xfrm>
            <a:off x="511153" y="3784186"/>
            <a:ext cx="345631" cy="345631"/>
          </a:xfrm>
          <a:prstGeom prst="ellipse">
            <a:avLst/>
          </a:prstGeom>
          <a:solidFill>
            <a:srgbClr val="D71B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PE" sz="1600">
                <a:solidFill>
                  <a:schemeClr val="lt1"/>
                </a:solidFill>
                <a:latin typeface="Calibri"/>
                <a:ea typeface="Calibri"/>
                <a:cs typeface="Calibri"/>
                <a:sym typeface="Calibri"/>
              </a:rPr>
              <a:t>T</a:t>
            </a:r>
            <a:endParaRPr b="1" sz="1600">
              <a:solidFill>
                <a:schemeClr val="lt1"/>
              </a:solidFill>
              <a:latin typeface="Calibri"/>
              <a:ea typeface="Calibri"/>
              <a:cs typeface="Calibri"/>
              <a:sym typeface="Calibri"/>
            </a:endParaRPr>
          </a:p>
        </p:txBody>
      </p:sp>
      <p:sp>
        <p:nvSpPr>
          <p:cNvPr id="48" name="Google Shape;48;p3"/>
          <p:cNvSpPr/>
          <p:nvPr/>
        </p:nvSpPr>
        <p:spPr>
          <a:xfrm>
            <a:off x="511153" y="4300609"/>
            <a:ext cx="345631" cy="345631"/>
          </a:xfrm>
          <a:prstGeom prst="ellipse">
            <a:avLst/>
          </a:prstGeom>
          <a:solidFill>
            <a:srgbClr val="D71B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s-PE" sz="1600">
                <a:solidFill>
                  <a:schemeClr val="lt1"/>
                </a:solidFill>
                <a:latin typeface="Calibri"/>
                <a:ea typeface="Calibri"/>
                <a:cs typeface="Calibri"/>
                <a:sym typeface="Calibri"/>
              </a:rPr>
              <a:t>E</a:t>
            </a:r>
            <a:endParaRPr/>
          </a:p>
        </p:txBody>
      </p:sp>
      <p:pic>
        <p:nvPicPr>
          <p:cNvPr id="49" name="Google Shape;49;p3"/>
          <p:cNvPicPr preferRelativeResize="0"/>
          <p:nvPr/>
        </p:nvPicPr>
        <p:blipFill rotWithShape="1">
          <a:blip r:embed="rId4">
            <a:alphaModFix/>
          </a:blip>
          <a:srcRect b="0" l="0" r="0" t="0"/>
          <a:stretch/>
        </p:blipFill>
        <p:spPr>
          <a:xfrm>
            <a:off x="4243388" y="455533"/>
            <a:ext cx="749300" cy="7493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4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4"/>
          <p:cNvSpPr txBox="1"/>
          <p:nvPr/>
        </p:nvSpPr>
        <p:spPr>
          <a:xfrm>
            <a:off x="4932363" y="1471763"/>
            <a:ext cx="3743325" cy="123110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METODOLOGÍA</a:t>
            </a:r>
            <a:endParaRPr/>
          </a:p>
          <a:p>
            <a:pPr indent="0" lvl="0" marL="0" marR="0" rtl="0" algn="l">
              <a:spcBef>
                <a:spcPts val="0"/>
              </a:spcBef>
              <a:spcAft>
                <a:spcPts val="0"/>
              </a:spcAft>
              <a:buNone/>
            </a:pPr>
            <a:r>
              <a:rPr b="1" lang="es-PE" sz="1600">
                <a:solidFill>
                  <a:schemeClr val="dk1"/>
                </a:solidFill>
                <a:latin typeface="Calibri"/>
                <a:ea typeface="Calibri"/>
                <a:cs typeface="Calibri"/>
                <a:sym typeface="Calibri"/>
              </a:rPr>
              <a:t>PASO 1 </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Primero se identifica qué elementos pertenecen a cada factor del macroentorno </a:t>
            </a:r>
            <a:br>
              <a:rPr lang="es-PE" sz="1600">
                <a:solidFill>
                  <a:schemeClr val="dk1"/>
                </a:solidFill>
                <a:latin typeface="Calibri"/>
                <a:ea typeface="Calibri"/>
                <a:cs typeface="Calibri"/>
                <a:sym typeface="Calibri"/>
              </a:rPr>
            </a:br>
            <a:r>
              <a:rPr lang="es-PE" sz="1600">
                <a:solidFill>
                  <a:schemeClr val="dk1"/>
                </a:solidFill>
                <a:latin typeface="Calibri"/>
                <a:ea typeface="Calibri"/>
                <a:cs typeface="Calibri"/>
                <a:sym typeface="Calibri"/>
              </a:rPr>
              <a:t>y se elabora una lista.</a:t>
            </a:r>
            <a:endParaRPr/>
          </a:p>
        </p:txBody>
      </p:sp>
      <p:pic>
        <p:nvPicPr>
          <p:cNvPr id="55" name="Google Shape;55;p4"/>
          <p:cNvPicPr preferRelativeResize="0"/>
          <p:nvPr/>
        </p:nvPicPr>
        <p:blipFill rotWithShape="1">
          <a:blip r:embed="rId3">
            <a:alphaModFix/>
          </a:blip>
          <a:srcRect b="0" l="12730" r="22740" t="0"/>
          <a:stretch/>
        </p:blipFill>
        <p:spPr>
          <a:xfrm>
            <a:off x="0" y="517525"/>
            <a:ext cx="4527618" cy="4679949"/>
          </a:xfrm>
          <a:prstGeom prst="rect">
            <a:avLst/>
          </a:prstGeom>
          <a:noFill/>
          <a:ln>
            <a:noFill/>
          </a:ln>
        </p:spPr>
      </p:pic>
      <p:pic>
        <p:nvPicPr>
          <p:cNvPr id="56" name="Google Shape;56;p4"/>
          <p:cNvPicPr preferRelativeResize="0"/>
          <p:nvPr/>
        </p:nvPicPr>
        <p:blipFill rotWithShape="1">
          <a:blip r:embed="rId4">
            <a:alphaModFix/>
          </a:blip>
          <a:srcRect b="0" l="0" r="0" t="0"/>
          <a:stretch/>
        </p:blipFill>
        <p:spPr>
          <a:xfrm>
            <a:off x="4152968" y="471031"/>
            <a:ext cx="749300" cy="749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5"/>
          <p:cNvSpPr txBox="1"/>
          <p:nvPr/>
        </p:nvSpPr>
        <p:spPr>
          <a:xfrm>
            <a:off x="503238" y="1277620"/>
            <a:ext cx="3744912" cy="3693319"/>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FACTOR POLÍTICO – LEGAL</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Relativo al gobierno y a la vida política </a:t>
            </a:r>
            <a:br>
              <a:rPr lang="es-PE" sz="1600">
                <a:solidFill>
                  <a:schemeClr val="dk1"/>
                </a:solidFill>
                <a:latin typeface="Calibri"/>
                <a:ea typeface="Calibri"/>
                <a:cs typeface="Calibri"/>
                <a:sym typeface="Calibri"/>
              </a:rPr>
            </a:br>
            <a:r>
              <a:rPr lang="es-PE" sz="1600">
                <a:solidFill>
                  <a:schemeClr val="dk1"/>
                </a:solidFill>
                <a:latin typeface="Calibri"/>
                <a:ea typeface="Calibri"/>
                <a:cs typeface="Calibri"/>
                <a:sym typeface="Calibri"/>
              </a:rPr>
              <a:t>que afecta el desempeño de las empresas. Tiene que ver con los aspectos legales, administrativos y de regulación que afectan </a:t>
            </a:r>
            <a:br>
              <a:rPr lang="es-PE" sz="1600">
                <a:solidFill>
                  <a:schemeClr val="dk1"/>
                </a:solidFill>
                <a:latin typeface="Calibri"/>
                <a:ea typeface="Calibri"/>
                <a:cs typeface="Calibri"/>
                <a:sym typeface="Calibri"/>
              </a:rPr>
            </a:br>
            <a:r>
              <a:rPr lang="es-PE" sz="1600">
                <a:solidFill>
                  <a:schemeClr val="dk1"/>
                </a:solidFill>
                <a:latin typeface="Calibri"/>
                <a:ea typeface="Calibri"/>
                <a:cs typeface="Calibri"/>
                <a:sym typeface="Calibri"/>
              </a:rPr>
              <a:t>a la empresa. Se relaciona con la estabilidad gubernamental y las políticas de la administración pública. Algunos de los elementos que incluye este factor son:</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177800" lvl="0" marL="187325"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Tratados comerciales</a:t>
            </a:r>
            <a:endParaRPr/>
          </a:p>
          <a:p>
            <a:pPr indent="-177800" lvl="0" marL="187325"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Leyes sobre impuestos</a:t>
            </a:r>
            <a:endParaRPr/>
          </a:p>
          <a:p>
            <a:pPr indent="-177800" lvl="0" marL="187325"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Leyes sobre sueldo mínimo</a:t>
            </a:r>
            <a:endParaRPr/>
          </a:p>
          <a:p>
            <a:pPr indent="-177800" lvl="0" marL="187325"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Respeto al estado de derecho</a:t>
            </a:r>
            <a:endParaRPr/>
          </a:p>
          <a:p>
            <a:pPr indent="-177800" lvl="0" marL="187325"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Estabilidad democrática</a:t>
            </a:r>
            <a:endParaRPr/>
          </a:p>
        </p:txBody>
      </p:sp>
      <p:pic>
        <p:nvPicPr>
          <p:cNvPr id="63" name="Google Shape;63;p5"/>
          <p:cNvPicPr preferRelativeResize="0"/>
          <p:nvPr/>
        </p:nvPicPr>
        <p:blipFill rotWithShape="1">
          <a:blip r:embed="rId3">
            <a:alphaModFix/>
          </a:blip>
          <a:srcRect b="1247" l="28719" r="7362" t="-1"/>
          <a:stretch/>
        </p:blipFill>
        <p:spPr>
          <a:xfrm>
            <a:off x="4608513" y="517524"/>
            <a:ext cx="4535487" cy="4673908"/>
          </a:xfrm>
          <a:prstGeom prst="rect">
            <a:avLst/>
          </a:prstGeom>
          <a:noFill/>
          <a:ln>
            <a:noFill/>
          </a:ln>
        </p:spPr>
      </p:pic>
      <p:pic>
        <p:nvPicPr>
          <p:cNvPr id="64" name="Google Shape;64;p5"/>
          <p:cNvPicPr preferRelativeResize="0"/>
          <p:nvPr/>
        </p:nvPicPr>
        <p:blipFill rotWithShape="1">
          <a:blip r:embed="rId4">
            <a:alphaModFix/>
          </a:blip>
          <a:srcRect b="0" l="0" r="0" t="0"/>
          <a:stretch/>
        </p:blipFill>
        <p:spPr>
          <a:xfrm>
            <a:off x="4200980" y="474457"/>
            <a:ext cx="749300" cy="749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6"/>
          <p:cNvSpPr txBox="1"/>
          <p:nvPr/>
        </p:nvSpPr>
        <p:spPr>
          <a:xfrm>
            <a:off x="4618235" y="921126"/>
            <a:ext cx="4057453" cy="344709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FACTOR ECONÓMICO</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Todo lo relacionado con la economía de un país </a:t>
            </a:r>
            <a:br>
              <a:rPr lang="es-PE" sz="1600">
                <a:solidFill>
                  <a:schemeClr val="dk1"/>
                </a:solidFill>
                <a:latin typeface="Calibri"/>
                <a:ea typeface="Calibri"/>
                <a:cs typeface="Calibri"/>
                <a:sym typeface="Calibri"/>
              </a:rPr>
            </a:br>
            <a:r>
              <a:rPr lang="es-PE" sz="1600">
                <a:solidFill>
                  <a:schemeClr val="dk1"/>
                </a:solidFill>
                <a:latin typeface="Calibri"/>
                <a:ea typeface="Calibri"/>
                <a:cs typeface="Calibri"/>
                <a:sym typeface="Calibri"/>
              </a:rPr>
              <a:t>y con la asignación de recursos. Afecta el sistema económico donde se desenvuelve la empresa. Son los principales indicadores económicos. Algunos de los elementos que incluye este </a:t>
            </a:r>
            <a:br>
              <a:rPr lang="es-PE" sz="1600">
                <a:solidFill>
                  <a:schemeClr val="dk1"/>
                </a:solidFill>
                <a:latin typeface="Calibri"/>
                <a:ea typeface="Calibri"/>
                <a:cs typeface="Calibri"/>
                <a:sym typeface="Calibri"/>
              </a:rPr>
            </a:br>
            <a:r>
              <a:rPr lang="es-PE" sz="1600">
                <a:solidFill>
                  <a:schemeClr val="dk1"/>
                </a:solidFill>
                <a:latin typeface="Calibri"/>
                <a:ea typeface="Calibri"/>
                <a:cs typeface="Calibri"/>
                <a:sym typeface="Calibri"/>
              </a:rPr>
              <a:t>factor son:</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173038" lvl="0" marL="182563"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Tasa de desempleo</a:t>
            </a:r>
            <a:endParaRPr b="1" sz="1600">
              <a:solidFill>
                <a:schemeClr val="dk1"/>
              </a:solidFill>
              <a:latin typeface="Calibri"/>
              <a:ea typeface="Calibri"/>
              <a:cs typeface="Calibri"/>
              <a:sym typeface="Calibri"/>
            </a:endParaRPr>
          </a:p>
          <a:p>
            <a:pPr indent="-173038" lvl="0" marL="182563"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Tasa de inflación</a:t>
            </a:r>
            <a:endParaRPr/>
          </a:p>
          <a:p>
            <a:pPr indent="-173038" lvl="0" marL="182563"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Confianza del consumidor y del inversor</a:t>
            </a:r>
            <a:endParaRPr/>
          </a:p>
          <a:p>
            <a:pPr indent="-173038" lvl="0" marL="182563"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Tipo de cambio de moneda</a:t>
            </a:r>
            <a:endParaRPr/>
          </a:p>
          <a:p>
            <a:pPr indent="-173038" lvl="0" marL="182563"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Crecimiento del PBI</a:t>
            </a:r>
            <a:endParaRPr/>
          </a:p>
          <a:p>
            <a:pPr indent="-173038" lvl="0" marL="182563"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Tasas de interés</a:t>
            </a:r>
            <a:endParaRPr/>
          </a:p>
        </p:txBody>
      </p:sp>
      <p:pic>
        <p:nvPicPr>
          <p:cNvPr id="71" name="Google Shape;71;p6"/>
          <p:cNvPicPr preferRelativeResize="0"/>
          <p:nvPr/>
        </p:nvPicPr>
        <p:blipFill rotWithShape="1">
          <a:blip r:embed="rId3">
            <a:alphaModFix/>
          </a:blip>
          <a:srcRect b="507" l="1354" r="49863" t="508"/>
          <a:stretch/>
        </p:blipFill>
        <p:spPr>
          <a:xfrm>
            <a:off x="-3837" y="0"/>
            <a:ext cx="4251987" cy="575187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7"/>
          <p:cNvSpPr txBox="1"/>
          <p:nvPr/>
        </p:nvSpPr>
        <p:spPr>
          <a:xfrm>
            <a:off x="503238" y="926601"/>
            <a:ext cx="3744912" cy="393954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FACTOR SOCIOCULTURAL</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Tiene relación con las diferentes condiciones culturales, demográficas, religiosas, educativas y étnicas del sistema social. También recoge las creencias, valores, actitudes y formas de vida, hábitos de consumo de las personas que forman parte de la sociedad en la que se encuentra la empresa. Algunos de los elementos que incluye este factor son:</a:t>
            </a:r>
            <a:endParaRPr/>
          </a:p>
          <a:p>
            <a:pPr indent="0" lvl="0" marL="0" marR="0" rtl="0" algn="l">
              <a:spcBef>
                <a:spcPts val="0"/>
              </a:spcBef>
              <a:spcAft>
                <a:spcPts val="0"/>
              </a:spcAft>
              <a:buNone/>
            </a:pPr>
            <a:r>
              <a:t/>
            </a:r>
            <a:endParaRPr b="1" sz="1600">
              <a:solidFill>
                <a:schemeClr val="dk1"/>
              </a:solidFill>
              <a:latin typeface="Calibri"/>
              <a:ea typeface="Calibri"/>
              <a:cs typeface="Calibri"/>
              <a:sym typeface="Calibri"/>
            </a:endParaRPr>
          </a:p>
          <a:p>
            <a:pPr indent="-168275" lvl="0" marL="1778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Modas </a:t>
            </a:r>
            <a:endParaRPr/>
          </a:p>
          <a:p>
            <a:pPr indent="-168275" lvl="0" marL="1778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Tendencias de consumo</a:t>
            </a:r>
            <a:endParaRPr/>
          </a:p>
          <a:p>
            <a:pPr indent="-168275" lvl="0" marL="1778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Cambios en el tamaño de la población </a:t>
            </a:r>
            <a:br>
              <a:rPr b="1" lang="es-PE" sz="1600">
                <a:solidFill>
                  <a:schemeClr val="dk1"/>
                </a:solidFill>
                <a:latin typeface="Calibri"/>
                <a:ea typeface="Calibri"/>
                <a:cs typeface="Calibri"/>
                <a:sym typeface="Calibri"/>
              </a:rPr>
            </a:br>
            <a:r>
              <a:rPr b="1" lang="es-PE" sz="1600">
                <a:solidFill>
                  <a:schemeClr val="dk1"/>
                </a:solidFill>
                <a:latin typeface="Calibri"/>
                <a:ea typeface="Calibri"/>
                <a:cs typeface="Calibri"/>
                <a:sym typeface="Calibri"/>
              </a:rPr>
              <a:t>y distribución  por edades</a:t>
            </a:r>
            <a:endParaRPr/>
          </a:p>
          <a:p>
            <a:pPr indent="-168275" lvl="0" marL="1778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Modos de pensamiento</a:t>
            </a:r>
            <a:endParaRPr/>
          </a:p>
        </p:txBody>
      </p:sp>
      <p:pic>
        <p:nvPicPr>
          <p:cNvPr id="78" name="Google Shape;78;p7"/>
          <p:cNvPicPr preferRelativeResize="0"/>
          <p:nvPr/>
        </p:nvPicPr>
        <p:blipFill rotWithShape="1">
          <a:blip r:embed="rId3">
            <a:alphaModFix/>
          </a:blip>
          <a:srcRect b="0" l="37217" r="8064" t="1473"/>
          <a:stretch/>
        </p:blipFill>
        <p:spPr>
          <a:xfrm>
            <a:off x="4616244" y="517525"/>
            <a:ext cx="4608512" cy="4694695"/>
          </a:xfrm>
          <a:prstGeom prst="rect">
            <a:avLst/>
          </a:prstGeom>
          <a:noFill/>
          <a:ln>
            <a:noFill/>
          </a:ln>
        </p:spPr>
      </p:pic>
      <p:pic>
        <p:nvPicPr>
          <p:cNvPr id="79" name="Google Shape;79;p7"/>
          <p:cNvPicPr preferRelativeResize="0"/>
          <p:nvPr/>
        </p:nvPicPr>
        <p:blipFill rotWithShape="1">
          <a:blip r:embed="rId4">
            <a:alphaModFix/>
          </a:blip>
          <a:srcRect b="0" l="0" r="0" t="0"/>
          <a:stretch/>
        </p:blipFill>
        <p:spPr>
          <a:xfrm>
            <a:off x="4204382" y="462666"/>
            <a:ext cx="749300" cy="749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8"/>
          <p:cNvSpPr txBox="1"/>
          <p:nvPr/>
        </p:nvSpPr>
        <p:spPr>
          <a:xfrm>
            <a:off x="4945063" y="923323"/>
            <a:ext cx="3708468" cy="344709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FACTOR TECNOLÓGICO</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Se refiere a los sistemas informáticos para el desarrollo de una actividad comercial  y a la existencia de la infraestructura necesaria en transporte o telecomunicaciones  para la producción y comercialización. </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Algunos de los elementos que incluye este factor son:</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215900" lvl="0" marL="2159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Infraestructuras</a:t>
            </a:r>
            <a:endParaRPr/>
          </a:p>
          <a:p>
            <a:pPr indent="-215900" lvl="0" marL="2159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Productividad industrial</a:t>
            </a:r>
            <a:endParaRPr/>
          </a:p>
          <a:p>
            <a:pPr indent="-215900" lvl="0" marL="2159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Accesibilidad de la infraestructura</a:t>
            </a:r>
            <a:endParaRPr/>
          </a:p>
          <a:p>
            <a:pPr indent="-215900" lvl="0" marL="2159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Ciclo de vida</a:t>
            </a:r>
            <a:endParaRPr/>
          </a:p>
          <a:p>
            <a:pPr indent="-215900" lvl="0" marL="2159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Impacto y alcance de internet</a:t>
            </a:r>
            <a:endParaRPr b="1" sz="1600">
              <a:solidFill>
                <a:schemeClr val="dk1"/>
              </a:solidFill>
              <a:latin typeface="Calibri"/>
              <a:ea typeface="Calibri"/>
              <a:cs typeface="Calibri"/>
              <a:sym typeface="Calibri"/>
            </a:endParaRPr>
          </a:p>
        </p:txBody>
      </p:sp>
      <p:pic>
        <p:nvPicPr>
          <p:cNvPr id="86" name="Google Shape;86;p8"/>
          <p:cNvPicPr preferRelativeResize="0"/>
          <p:nvPr/>
        </p:nvPicPr>
        <p:blipFill rotWithShape="1">
          <a:blip r:embed="rId3">
            <a:alphaModFix/>
          </a:blip>
          <a:srcRect b="0" l="5616" r="29858" t="0"/>
          <a:stretch/>
        </p:blipFill>
        <p:spPr>
          <a:xfrm>
            <a:off x="-15498" y="517525"/>
            <a:ext cx="4527618" cy="4679950"/>
          </a:xfrm>
          <a:prstGeom prst="rect">
            <a:avLst/>
          </a:prstGeom>
          <a:noFill/>
          <a:ln>
            <a:noFill/>
          </a:ln>
        </p:spPr>
      </p:pic>
      <p:sp>
        <p:nvSpPr>
          <p:cNvPr id="87" name="Google Shape;87;p8"/>
          <p:cNvSpPr/>
          <p:nvPr/>
        </p:nvSpPr>
        <p:spPr>
          <a:xfrm>
            <a:off x="4856163" y="463550"/>
            <a:ext cx="749300" cy="74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8" name="Google Shape;88;p8"/>
          <p:cNvSpPr/>
          <p:nvPr/>
        </p:nvSpPr>
        <p:spPr>
          <a:xfrm>
            <a:off x="5365751" y="863600"/>
            <a:ext cx="14288" cy="14288"/>
          </a:xfrm>
          <a:custGeom>
            <a:rect b="b" l="l" r="r" t="t"/>
            <a:pathLst>
              <a:path extrusionOk="0" h="15" w="15">
                <a:moveTo>
                  <a:pt x="8" y="15"/>
                </a:moveTo>
                <a:lnTo>
                  <a:pt x="8" y="15"/>
                </a:lnTo>
                <a:cubicBezTo>
                  <a:pt x="10" y="15"/>
                  <a:pt x="12" y="15"/>
                  <a:pt x="13" y="13"/>
                </a:cubicBezTo>
                <a:cubicBezTo>
                  <a:pt x="14" y="12"/>
                  <a:pt x="15" y="10"/>
                  <a:pt x="15" y="8"/>
                </a:cubicBezTo>
                <a:cubicBezTo>
                  <a:pt x="15" y="6"/>
                  <a:pt x="14" y="4"/>
                  <a:pt x="13" y="3"/>
                </a:cubicBezTo>
                <a:cubicBezTo>
                  <a:pt x="12" y="1"/>
                  <a:pt x="10" y="0"/>
                  <a:pt x="8" y="0"/>
                </a:cubicBezTo>
                <a:cubicBezTo>
                  <a:pt x="6" y="0"/>
                  <a:pt x="4" y="1"/>
                  <a:pt x="3" y="3"/>
                </a:cubicBezTo>
                <a:cubicBezTo>
                  <a:pt x="1" y="4"/>
                  <a:pt x="0" y="6"/>
                  <a:pt x="0" y="8"/>
                </a:cubicBezTo>
                <a:cubicBezTo>
                  <a:pt x="0" y="10"/>
                  <a:pt x="1" y="12"/>
                  <a:pt x="3" y="13"/>
                </a:cubicBezTo>
                <a:cubicBezTo>
                  <a:pt x="4" y="15"/>
                  <a:pt x="6" y="15"/>
                  <a:pt x="8" y="15"/>
                </a:cubicBez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89" name="Google Shape;89;p8"/>
          <p:cNvGrpSpPr/>
          <p:nvPr/>
        </p:nvGrpSpPr>
        <p:grpSpPr>
          <a:xfrm>
            <a:off x="4125913" y="460375"/>
            <a:ext cx="762000" cy="760413"/>
            <a:chOff x="4856163" y="460375"/>
            <a:chExt cx="762000" cy="760413"/>
          </a:xfrm>
        </p:grpSpPr>
        <p:grpSp>
          <p:nvGrpSpPr>
            <p:cNvPr id="90" name="Google Shape;90;p8"/>
            <p:cNvGrpSpPr/>
            <p:nvPr/>
          </p:nvGrpSpPr>
          <p:grpSpPr>
            <a:xfrm>
              <a:off x="4856163" y="460375"/>
              <a:ext cx="762000" cy="760413"/>
              <a:chOff x="4856163" y="460375"/>
              <a:chExt cx="762000" cy="760413"/>
            </a:xfrm>
          </p:grpSpPr>
          <p:sp>
            <p:nvSpPr>
              <p:cNvPr id="91" name="Google Shape;91;p8"/>
              <p:cNvSpPr/>
              <p:nvPr/>
            </p:nvSpPr>
            <p:spPr>
              <a:xfrm>
                <a:off x="4856163" y="460375"/>
                <a:ext cx="762000" cy="760413"/>
              </a:xfrm>
              <a:custGeom>
                <a:rect b="b" l="l" r="r" t="t"/>
                <a:pathLst>
                  <a:path extrusionOk="0" h="789" w="790">
                    <a:moveTo>
                      <a:pt x="790" y="394"/>
                    </a:moveTo>
                    <a:lnTo>
                      <a:pt x="790" y="394"/>
                    </a:lnTo>
                    <a:cubicBezTo>
                      <a:pt x="790" y="612"/>
                      <a:pt x="613" y="789"/>
                      <a:pt x="395" y="789"/>
                    </a:cubicBezTo>
                    <a:cubicBezTo>
                      <a:pt x="177" y="789"/>
                      <a:pt x="0" y="612"/>
                      <a:pt x="0" y="394"/>
                    </a:cubicBezTo>
                    <a:cubicBezTo>
                      <a:pt x="0" y="176"/>
                      <a:pt x="177" y="0"/>
                      <a:pt x="395" y="0"/>
                    </a:cubicBezTo>
                    <a:cubicBezTo>
                      <a:pt x="613" y="0"/>
                      <a:pt x="790" y="176"/>
                      <a:pt x="790" y="394"/>
                    </a:cubicBez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 name="Google Shape;92;p8"/>
              <p:cNvSpPr/>
              <p:nvPr/>
            </p:nvSpPr>
            <p:spPr>
              <a:xfrm>
                <a:off x="4913313" y="517525"/>
                <a:ext cx="646113" cy="646113"/>
              </a:xfrm>
              <a:custGeom>
                <a:rect b="b" l="l" r="r" t="t"/>
                <a:pathLst>
                  <a:path extrusionOk="0" h="670" w="670">
                    <a:moveTo>
                      <a:pt x="670" y="335"/>
                    </a:moveTo>
                    <a:lnTo>
                      <a:pt x="670" y="335"/>
                    </a:lnTo>
                    <a:cubicBezTo>
                      <a:pt x="670" y="520"/>
                      <a:pt x="520" y="670"/>
                      <a:pt x="335" y="670"/>
                    </a:cubicBezTo>
                    <a:cubicBezTo>
                      <a:pt x="150" y="670"/>
                      <a:pt x="0" y="520"/>
                      <a:pt x="0" y="335"/>
                    </a:cubicBezTo>
                    <a:cubicBezTo>
                      <a:pt x="0" y="150"/>
                      <a:pt x="150" y="0"/>
                      <a:pt x="335" y="0"/>
                    </a:cubicBezTo>
                    <a:cubicBezTo>
                      <a:pt x="520" y="0"/>
                      <a:pt x="670" y="150"/>
                      <a:pt x="670" y="335"/>
                    </a:cubicBezTo>
                    <a:close/>
                  </a:path>
                </a:pathLst>
              </a:custGeom>
              <a:solidFill>
                <a:srgbClr val="13ADA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 name="Google Shape;93;p8"/>
              <p:cNvSpPr/>
              <p:nvPr/>
            </p:nvSpPr>
            <p:spPr>
              <a:xfrm>
                <a:off x="5057776" y="652463"/>
                <a:ext cx="368300" cy="366713"/>
              </a:xfrm>
              <a:custGeom>
                <a:rect b="b" l="l" r="r" t="t"/>
                <a:pathLst>
                  <a:path extrusionOk="0" h="381" w="382">
                    <a:moveTo>
                      <a:pt x="257" y="219"/>
                    </a:moveTo>
                    <a:lnTo>
                      <a:pt x="257" y="219"/>
                    </a:lnTo>
                    <a:lnTo>
                      <a:pt x="290" y="219"/>
                    </a:lnTo>
                    <a:lnTo>
                      <a:pt x="290" y="366"/>
                    </a:lnTo>
                    <a:lnTo>
                      <a:pt x="257" y="366"/>
                    </a:lnTo>
                    <a:lnTo>
                      <a:pt x="257" y="219"/>
                    </a:lnTo>
                    <a:close/>
                    <a:moveTo>
                      <a:pt x="179" y="272"/>
                    </a:moveTo>
                    <a:lnTo>
                      <a:pt x="179" y="272"/>
                    </a:lnTo>
                    <a:lnTo>
                      <a:pt x="212" y="272"/>
                    </a:lnTo>
                    <a:lnTo>
                      <a:pt x="212" y="366"/>
                    </a:lnTo>
                    <a:lnTo>
                      <a:pt x="179" y="366"/>
                    </a:lnTo>
                    <a:lnTo>
                      <a:pt x="179" y="272"/>
                    </a:lnTo>
                    <a:close/>
                    <a:moveTo>
                      <a:pt x="102" y="314"/>
                    </a:moveTo>
                    <a:lnTo>
                      <a:pt x="102" y="314"/>
                    </a:lnTo>
                    <a:lnTo>
                      <a:pt x="135" y="314"/>
                    </a:lnTo>
                    <a:lnTo>
                      <a:pt x="135" y="366"/>
                    </a:lnTo>
                    <a:lnTo>
                      <a:pt x="102" y="366"/>
                    </a:lnTo>
                    <a:lnTo>
                      <a:pt x="102" y="314"/>
                    </a:lnTo>
                    <a:close/>
                    <a:moveTo>
                      <a:pt x="230" y="64"/>
                    </a:moveTo>
                    <a:lnTo>
                      <a:pt x="230" y="64"/>
                    </a:lnTo>
                    <a:lnTo>
                      <a:pt x="230" y="25"/>
                    </a:lnTo>
                    <a:lnTo>
                      <a:pt x="276" y="71"/>
                    </a:lnTo>
                    <a:lnTo>
                      <a:pt x="237" y="71"/>
                    </a:lnTo>
                    <a:cubicBezTo>
                      <a:pt x="233" y="71"/>
                      <a:pt x="230" y="68"/>
                      <a:pt x="230" y="64"/>
                    </a:cubicBezTo>
                    <a:close/>
                    <a:moveTo>
                      <a:pt x="374" y="155"/>
                    </a:moveTo>
                    <a:lnTo>
                      <a:pt x="374" y="155"/>
                    </a:lnTo>
                    <a:lnTo>
                      <a:pt x="327" y="155"/>
                    </a:lnTo>
                    <a:cubicBezTo>
                      <a:pt x="323" y="155"/>
                      <a:pt x="319" y="159"/>
                      <a:pt x="319" y="163"/>
                    </a:cubicBezTo>
                    <a:lnTo>
                      <a:pt x="319" y="200"/>
                    </a:lnTo>
                    <a:cubicBezTo>
                      <a:pt x="319" y="204"/>
                      <a:pt x="323" y="208"/>
                      <a:pt x="327" y="208"/>
                    </a:cubicBezTo>
                    <a:cubicBezTo>
                      <a:pt x="331" y="208"/>
                      <a:pt x="334" y="204"/>
                      <a:pt x="334" y="200"/>
                    </a:cubicBezTo>
                    <a:lnTo>
                      <a:pt x="334" y="170"/>
                    </a:lnTo>
                    <a:lnTo>
                      <a:pt x="367" y="170"/>
                    </a:lnTo>
                    <a:lnTo>
                      <a:pt x="367" y="366"/>
                    </a:lnTo>
                    <a:lnTo>
                      <a:pt x="351" y="366"/>
                    </a:lnTo>
                    <a:lnTo>
                      <a:pt x="334" y="366"/>
                    </a:lnTo>
                    <a:lnTo>
                      <a:pt x="334" y="256"/>
                    </a:lnTo>
                    <a:cubicBezTo>
                      <a:pt x="334" y="252"/>
                      <a:pt x="331" y="249"/>
                      <a:pt x="327" y="249"/>
                    </a:cubicBezTo>
                    <a:cubicBezTo>
                      <a:pt x="323" y="249"/>
                      <a:pt x="319" y="252"/>
                      <a:pt x="319" y="256"/>
                    </a:cubicBezTo>
                    <a:lnTo>
                      <a:pt x="319" y="366"/>
                    </a:lnTo>
                    <a:lnTo>
                      <a:pt x="304" y="366"/>
                    </a:lnTo>
                    <a:lnTo>
                      <a:pt x="304" y="212"/>
                    </a:lnTo>
                    <a:cubicBezTo>
                      <a:pt x="304" y="208"/>
                      <a:pt x="301" y="205"/>
                      <a:pt x="297" y="205"/>
                    </a:cubicBezTo>
                    <a:lnTo>
                      <a:pt x="249" y="205"/>
                    </a:lnTo>
                    <a:cubicBezTo>
                      <a:pt x="245" y="205"/>
                      <a:pt x="242" y="208"/>
                      <a:pt x="242" y="212"/>
                    </a:cubicBezTo>
                    <a:lnTo>
                      <a:pt x="242" y="366"/>
                    </a:lnTo>
                    <a:lnTo>
                      <a:pt x="227" y="366"/>
                    </a:lnTo>
                    <a:lnTo>
                      <a:pt x="227" y="264"/>
                    </a:lnTo>
                    <a:cubicBezTo>
                      <a:pt x="227" y="260"/>
                      <a:pt x="224" y="257"/>
                      <a:pt x="219" y="257"/>
                    </a:cubicBezTo>
                    <a:lnTo>
                      <a:pt x="172" y="257"/>
                    </a:lnTo>
                    <a:cubicBezTo>
                      <a:pt x="168" y="257"/>
                      <a:pt x="164" y="260"/>
                      <a:pt x="164" y="264"/>
                    </a:cubicBezTo>
                    <a:lnTo>
                      <a:pt x="164" y="366"/>
                    </a:lnTo>
                    <a:lnTo>
                      <a:pt x="149" y="366"/>
                    </a:lnTo>
                    <a:lnTo>
                      <a:pt x="149" y="307"/>
                    </a:lnTo>
                    <a:cubicBezTo>
                      <a:pt x="149" y="303"/>
                      <a:pt x="146" y="299"/>
                      <a:pt x="142" y="299"/>
                    </a:cubicBezTo>
                    <a:lnTo>
                      <a:pt x="94" y="299"/>
                    </a:lnTo>
                    <a:cubicBezTo>
                      <a:pt x="90" y="299"/>
                      <a:pt x="87" y="303"/>
                      <a:pt x="87" y="307"/>
                    </a:cubicBezTo>
                    <a:lnTo>
                      <a:pt x="87" y="366"/>
                    </a:lnTo>
                    <a:lnTo>
                      <a:pt x="23" y="366"/>
                    </a:lnTo>
                    <a:cubicBezTo>
                      <a:pt x="19" y="366"/>
                      <a:pt x="15" y="363"/>
                      <a:pt x="15" y="359"/>
                    </a:cubicBezTo>
                    <a:lnTo>
                      <a:pt x="15" y="22"/>
                    </a:lnTo>
                    <a:cubicBezTo>
                      <a:pt x="15" y="18"/>
                      <a:pt x="19" y="15"/>
                      <a:pt x="23" y="15"/>
                    </a:cubicBezTo>
                    <a:lnTo>
                      <a:pt x="215" y="15"/>
                    </a:lnTo>
                    <a:lnTo>
                      <a:pt x="215" y="64"/>
                    </a:lnTo>
                    <a:cubicBezTo>
                      <a:pt x="215" y="76"/>
                      <a:pt x="225" y="86"/>
                      <a:pt x="237" y="86"/>
                    </a:cubicBezTo>
                    <a:lnTo>
                      <a:pt x="287" y="86"/>
                    </a:lnTo>
                    <a:lnTo>
                      <a:pt x="287" y="178"/>
                    </a:lnTo>
                    <a:cubicBezTo>
                      <a:pt x="287" y="182"/>
                      <a:pt x="290" y="185"/>
                      <a:pt x="294" y="185"/>
                    </a:cubicBezTo>
                    <a:cubicBezTo>
                      <a:pt x="298" y="185"/>
                      <a:pt x="301" y="182"/>
                      <a:pt x="301" y="178"/>
                    </a:cubicBezTo>
                    <a:lnTo>
                      <a:pt x="301" y="79"/>
                    </a:lnTo>
                    <a:cubicBezTo>
                      <a:pt x="301" y="77"/>
                      <a:pt x="301" y="75"/>
                      <a:pt x="299" y="73"/>
                    </a:cubicBezTo>
                    <a:lnTo>
                      <a:pt x="228" y="2"/>
                    </a:lnTo>
                    <a:cubicBezTo>
                      <a:pt x="226" y="0"/>
                      <a:pt x="224" y="0"/>
                      <a:pt x="222" y="0"/>
                    </a:cubicBezTo>
                    <a:lnTo>
                      <a:pt x="23" y="0"/>
                    </a:lnTo>
                    <a:cubicBezTo>
                      <a:pt x="10" y="0"/>
                      <a:pt x="0" y="10"/>
                      <a:pt x="0" y="22"/>
                    </a:cubicBezTo>
                    <a:lnTo>
                      <a:pt x="0" y="359"/>
                    </a:lnTo>
                    <a:cubicBezTo>
                      <a:pt x="0" y="371"/>
                      <a:pt x="10" y="381"/>
                      <a:pt x="23" y="381"/>
                    </a:cubicBezTo>
                    <a:lnTo>
                      <a:pt x="374" y="381"/>
                    </a:lnTo>
                    <a:cubicBezTo>
                      <a:pt x="379" y="381"/>
                      <a:pt x="382" y="378"/>
                      <a:pt x="382" y="374"/>
                    </a:cubicBezTo>
                    <a:lnTo>
                      <a:pt x="382" y="163"/>
                    </a:lnTo>
                    <a:cubicBezTo>
                      <a:pt x="382" y="159"/>
                      <a:pt x="379" y="155"/>
                      <a:pt x="374" y="155"/>
                    </a:cubicBez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 name="Google Shape;94;p8"/>
            <p:cNvSpPr/>
            <p:nvPr/>
          </p:nvSpPr>
          <p:spPr>
            <a:xfrm>
              <a:off x="5095876" y="690563"/>
              <a:ext cx="152400" cy="152400"/>
            </a:xfrm>
            <a:custGeom>
              <a:rect b="b" l="l" r="r" t="t"/>
              <a:pathLst>
                <a:path extrusionOk="0" h="158" w="158">
                  <a:moveTo>
                    <a:pt x="76" y="82"/>
                  </a:moveTo>
                  <a:lnTo>
                    <a:pt x="76" y="82"/>
                  </a:lnTo>
                  <a:lnTo>
                    <a:pt x="76" y="16"/>
                  </a:lnTo>
                  <a:cubicBezTo>
                    <a:pt x="111" y="19"/>
                    <a:pt x="139" y="47"/>
                    <a:pt x="143" y="82"/>
                  </a:cubicBezTo>
                  <a:lnTo>
                    <a:pt x="76" y="82"/>
                  </a:lnTo>
                  <a:close/>
                  <a:moveTo>
                    <a:pt x="69" y="143"/>
                  </a:moveTo>
                  <a:lnTo>
                    <a:pt x="69" y="143"/>
                  </a:lnTo>
                  <a:cubicBezTo>
                    <a:pt x="39" y="143"/>
                    <a:pt x="15" y="119"/>
                    <a:pt x="15" y="89"/>
                  </a:cubicBezTo>
                  <a:cubicBezTo>
                    <a:pt x="15" y="62"/>
                    <a:pt x="35" y="40"/>
                    <a:pt x="61" y="36"/>
                  </a:cubicBezTo>
                  <a:lnTo>
                    <a:pt x="61" y="89"/>
                  </a:lnTo>
                  <a:cubicBezTo>
                    <a:pt x="61" y="94"/>
                    <a:pt x="65" y="97"/>
                    <a:pt x="69" y="97"/>
                  </a:cubicBezTo>
                  <a:lnTo>
                    <a:pt x="122" y="97"/>
                  </a:lnTo>
                  <a:cubicBezTo>
                    <a:pt x="118" y="123"/>
                    <a:pt x="96" y="143"/>
                    <a:pt x="69" y="143"/>
                  </a:cubicBezTo>
                  <a:close/>
                  <a:moveTo>
                    <a:pt x="69" y="0"/>
                  </a:moveTo>
                  <a:lnTo>
                    <a:pt x="69" y="0"/>
                  </a:lnTo>
                  <a:cubicBezTo>
                    <a:pt x="65" y="0"/>
                    <a:pt x="61" y="4"/>
                    <a:pt x="61" y="8"/>
                  </a:cubicBezTo>
                  <a:lnTo>
                    <a:pt x="61" y="21"/>
                  </a:lnTo>
                  <a:cubicBezTo>
                    <a:pt x="27" y="25"/>
                    <a:pt x="0" y="54"/>
                    <a:pt x="0" y="89"/>
                  </a:cubicBezTo>
                  <a:cubicBezTo>
                    <a:pt x="0" y="127"/>
                    <a:pt x="31" y="158"/>
                    <a:pt x="69" y="158"/>
                  </a:cubicBezTo>
                  <a:cubicBezTo>
                    <a:pt x="104" y="158"/>
                    <a:pt x="133" y="131"/>
                    <a:pt x="137" y="97"/>
                  </a:cubicBezTo>
                  <a:lnTo>
                    <a:pt x="150" y="97"/>
                  </a:lnTo>
                  <a:cubicBezTo>
                    <a:pt x="155" y="97"/>
                    <a:pt x="158" y="94"/>
                    <a:pt x="158" y="89"/>
                  </a:cubicBezTo>
                  <a:cubicBezTo>
                    <a:pt x="158" y="40"/>
                    <a:pt x="118" y="0"/>
                    <a:pt x="69" y="0"/>
                  </a:cubicBez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5" name="Google Shape;95;p8"/>
          <p:cNvSpPr/>
          <p:nvPr/>
        </p:nvSpPr>
        <p:spPr>
          <a:xfrm>
            <a:off x="5097463" y="863600"/>
            <a:ext cx="150813" cy="14288"/>
          </a:xfrm>
          <a:custGeom>
            <a:rect b="b" l="l" r="r" t="t"/>
            <a:pathLst>
              <a:path extrusionOk="0" h="15" w="157">
                <a:moveTo>
                  <a:pt x="157" y="7"/>
                </a:moveTo>
                <a:lnTo>
                  <a:pt x="157" y="7"/>
                </a:lnTo>
                <a:cubicBezTo>
                  <a:pt x="157" y="3"/>
                  <a:pt x="154" y="0"/>
                  <a:pt x="149" y="0"/>
                </a:cubicBezTo>
                <a:lnTo>
                  <a:pt x="7" y="0"/>
                </a:lnTo>
                <a:cubicBezTo>
                  <a:pt x="3" y="0"/>
                  <a:pt x="0" y="3"/>
                  <a:pt x="0" y="7"/>
                </a:cubicBezTo>
                <a:cubicBezTo>
                  <a:pt x="0" y="12"/>
                  <a:pt x="3" y="15"/>
                  <a:pt x="7" y="15"/>
                </a:cubicBezTo>
                <a:lnTo>
                  <a:pt x="149" y="15"/>
                </a:lnTo>
                <a:cubicBezTo>
                  <a:pt x="154" y="15"/>
                  <a:pt x="157" y="12"/>
                  <a:pt x="157" y="7"/>
                </a:cubicBez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 name="Google Shape;96;p8"/>
          <p:cNvSpPr/>
          <p:nvPr/>
        </p:nvSpPr>
        <p:spPr>
          <a:xfrm>
            <a:off x="5097463" y="898525"/>
            <a:ext cx="58738" cy="14288"/>
          </a:xfrm>
          <a:custGeom>
            <a:rect b="b" l="l" r="r" t="t"/>
            <a:pathLst>
              <a:path extrusionOk="0" h="15" w="62">
                <a:moveTo>
                  <a:pt x="7" y="0"/>
                </a:moveTo>
                <a:lnTo>
                  <a:pt x="7" y="0"/>
                </a:lnTo>
                <a:cubicBezTo>
                  <a:pt x="3" y="0"/>
                  <a:pt x="0" y="3"/>
                  <a:pt x="0" y="7"/>
                </a:cubicBezTo>
                <a:cubicBezTo>
                  <a:pt x="0" y="11"/>
                  <a:pt x="3" y="15"/>
                  <a:pt x="7" y="15"/>
                </a:cubicBezTo>
                <a:lnTo>
                  <a:pt x="55" y="15"/>
                </a:lnTo>
                <a:cubicBezTo>
                  <a:pt x="59" y="15"/>
                  <a:pt x="62" y="11"/>
                  <a:pt x="62" y="7"/>
                </a:cubicBezTo>
                <a:cubicBezTo>
                  <a:pt x="62" y="3"/>
                  <a:pt x="59" y="0"/>
                  <a:pt x="55" y="0"/>
                </a:cubicBezTo>
                <a:lnTo>
                  <a:pt x="7" y="0"/>
                </a:ln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 name="Google Shape;97;p8"/>
          <p:cNvSpPr/>
          <p:nvPr/>
        </p:nvSpPr>
        <p:spPr>
          <a:xfrm>
            <a:off x="5178426" y="898525"/>
            <a:ext cx="15875" cy="14288"/>
          </a:xfrm>
          <a:custGeom>
            <a:rect b="b" l="l" r="r" t="t"/>
            <a:pathLst>
              <a:path extrusionOk="0" h="15" w="15">
                <a:moveTo>
                  <a:pt x="2" y="2"/>
                </a:moveTo>
                <a:lnTo>
                  <a:pt x="2" y="2"/>
                </a:lnTo>
                <a:cubicBezTo>
                  <a:pt x="0" y="3"/>
                  <a:pt x="0" y="5"/>
                  <a:pt x="0" y="7"/>
                </a:cubicBezTo>
                <a:cubicBezTo>
                  <a:pt x="0" y="9"/>
                  <a:pt x="0" y="11"/>
                  <a:pt x="2" y="13"/>
                </a:cubicBezTo>
                <a:cubicBezTo>
                  <a:pt x="3" y="14"/>
                  <a:pt x="5" y="15"/>
                  <a:pt x="7" y="15"/>
                </a:cubicBezTo>
                <a:cubicBezTo>
                  <a:pt x="9" y="15"/>
                  <a:pt x="11" y="14"/>
                  <a:pt x="12" y="13"/>
                </a:cubicBezTo>
                <a:cubicBezTo>
                  <a:pt x="14" y="11"/>
                  <a:pt x="15" y="9"/>
                  <a:pt x="15" y="7"/>
                </a:cubicBezTo>
                <a:cubicBezTo>
                  <a:pt x="15" y="5"/>
                  <a:pt x="14" y="3"/>
                  <a:pt x="12" y="2"/>
                </a:cubicBezTo>
                <a:cubicBezTo>
                  <a:pt x="11" y="1"/>
                  <a:pt x="9" y="0"/>
                  <a:pt x="7" y="0"/>
                </a:cubicBezTo>
                <a:cubicBezTo>
                  <a:pt x="5" y="0"/>
                  <a:pt x="3" y="1"/>
                  <a:pt x="2" y="2"/>
                </a:cubicBezTo>
                <a:close/>
              </a:path>
            </a:pathLst>
          </a:cu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9"/>
          <p:cNvSpPr txBox="1"/>
          <p:nvPr/>
        </p:nvSpPr>
        <p:spPr>
          <a:xfrm>
            <a:off x="518736" y="1504631"/>
            <a:ext cx="3729414" cy="29854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PE" sz="1600">
                <a:solidFill>
                  <a:schemeClr val="dk1"/>
                </a:solidFill>
                <a:latin typeface="Calibri"/>
                <a:ea typeface="Calibri"/>
                <a:cs typeface="Calibri"/>
                <a:sym typeface="Calibri"/>
              </a:rPr>
              <a:t>FACTOR ECOLÓGICO</a:t>
            </a:r>
            <a:endParaRPr/>
          </a:p>
          <a:p>
            <a:pPr indent="0" lvl="0" marL="0" marR="0" rtl="0" algn="l">
              <a:spcBef>
                <a:spcPts val="0"/>
              </a:spcBef>
              <a:spcAft>
                <a:spcPts val="0"/>
              </a:spcAft>
              <a:buNone/>
            </a:pPr>
            <a:r>
              <a:rPr lang="es-PE" sz="1600">
                <a:solidFill>
                  <a:schemeClr val="dk1"/>
                </a:solidFill>
                <a:latin typeface="Calibri"/>
                <a:ea typeface="Calibri"/>
                <a:cs typeface="Calibri"/>
                <a:sym typeface="Calibri"/>
              </a:rPr>
              <a:t>Es la manera en que el medio ambiente o fenómenos climáticos puede afectar a las empresas. También comprende la legislación hacia el medio ambiente. Algunos de los elementos que incluye este factor son:</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168275" lvl="0" marL="1778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Posibles fenómenos climáticos</a:t>
            </a:r>
            <a:endParaRPr/>
          </a:p>
          <a:p>
            <a:pPr indent="-168275" lvl="0" marL="1778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Plagas, enfermedades </a:t>
            </a:r>
            <a:endParaRPr/>
          </a:p>
          <a:p>
            <a:pPr indent="-168275" lvl="0" marL="1778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Impacto de las industrias en </a:t>
            </a:r>
            <a:br>
              <a:rPr b="1" lang="es-PE" sz="1600">
                <a:solidFill>
                  <a:schemeClr val="dk1"/>
                </a:solidFill>
                <a:latin typeface="Calibri"/>
                <a:ea typeface="Calibri"/>
                <a:cs typeface="Calibri"/>
                <a:sym typeface="Calibri"/>
              </a:rPr>
            </a:br>
            <a:r>
              <a:rPr b="1" lang="es-PE" sz="1600">
                <a:solidFill>
                  <a:schemeClr val="dk1"/>
                </a:solidFill>
                <a:latin typeface="Calibri"/>
                <a:ea typeface="Calibri"/>
                <a:cs typeface="Calibri"/>
                <a:sym typeface="Calibri"/>
              </a:rPr>
              <a:t>el medio ambiente</a:t>
            </a:r>
            <a:endParaRPr/>
          </a:p>
          <a:p>
            <a:pPr indent="-168275" lvl="0" marL="177800" marR="0" rtl="0" algn="l">
              <a:spcBef>
                <a:spcPts val="0"/>
              </a:spcBef>
              <a:spcAft>
                <a:spcPts val="0"/>
              </a:spcAft>
              <a:buClr>
                <a:schemeClr val="dk1"/>
              </a:buClr>
              <a:buSzPts val="1600"/>
              <a:buFont typeface="Arial"/>
              <a:buChar char="•"/>
            </a:pPr>
            <a:r>
              <a:rPr b="1" lang="es-PE" sz="1600">
                <a:solidFill>
                  <a:schemeClr val="dk1"/>
                </a:solidFill>
                <a:latin typeface="Calibri"/>
                <a:ea typeface="Calibri"/>
                <a:cs typeface="Calibri"/>
                <a:sym typeface="Calibri"/>
              </a:rPr>
              <a:t>Leyes de protección medioambiental</a:t>
            </a:r>
            <a:endParaRPr/>
          </a:p>
        </p:txBody>
      </p:sp>
      <p:pic>
        <p:nvPicPr>
          <p:cNvPr id="104" name="Google Shape;104;p9"/>
          <p:cNvPicPr preferRelativeResize="0"/>
          <p:nvPr/>
        </p:nvPicPr>
        <p:blipFill rotWithShape="1">
          <a:blip r:embed="rId3">
            <a:alphaModFix/>
          </a:blip>
          <a:srcRect b="0" l="24405" r="17936" t="0"/>
          <a:stretch/>
        </p:blipFill>
        <p:spPr>
          <a:xfrm>
            <a:off x="4608513" y="527373"/>
            <a:ext cx="4535487" cy="4670102"/>
          </a:xfrm>
          <a:prstGeom prst="rect">
            <a:avLst/>
          </a:prstGeom>
          <a:noFill/>
          <a:ln>
            <a:noFill/>
          </a:ln>
        </p:spPr>
      </p:pic>
      <p:pic>
        <p:nvPicPr>
          <p:cNvPr id="105" name="Google Shape;105;p9"/>
          <p:cNvPicPr preferRelativeResize="0"/>
          <p:nvPr/>
        </p:nvPicPr>
        <p:blipFill rotWithShape="1">
          <a:blip r:embed="rId4">
            <a:alphaModFix/>
          </a:blip>
          <a:srcRect b="0" l="0" r="0" t="0"/>
          <a:stretch/>
        </p:blipFill>
        <p:spPr>
          <a:xfrm>
            <a:off x="4248150" y="465539"/>
            <a:ext cx="749300" cy="749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Blue Green">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FFC3108C-36C0-416D-AF52-12C34C697CD2</vt:lpwstr>
  </property>
  <property fmtid="{D5CDD505-2E9C-101B-9397-08002B2CF9AE}" pid="3" name="ArticulatePath">
    <vt:lpwstr>plantilla_cursos_presenciales-v3.1.3</vt:lpwstr>
  </property>
</Properties>
</file>